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72" r:id="rId12"/>
    <p:sldId id="273" r:id="rId13"/>
    <p:sldId id="266" r:id="rId14"/>
    <p:sldId id="267" r:id="rId15"/>
    <p:sldId id="268" r:id="rId16"/>
    <p:sldId id="269" r:id="rId17"/>
    <p:sldId id="270" r:id="rId18"/>
    <p:sldId id="271" r:id="rId19"/>
    <p:sldId id="274" r:id="rId20"/>
    <p:sldId id="275" r:id="rId21"/>
    <p:sldId id="276" r:id="rId22"/>
    <p:sldId id="277" r:id="rId23"/>
    <p:sldId id="278" r:id="rId24"/>
    <p:sldId id="279" r:id="rId25"/>
    <p:sldId id="285" r:id="rId26"/>
    <p:sldId id="280" r:id="rId27"/>
    <p:sldId id="284" r:id="rId28"/>
    <p:sldId id="281" r:id="rId29"/>
    <p:sldId id="282" r:id="rId30"/>
    <p:sldId id="283" r:id="rId31"/>
    <p:sldId id="286" r:id="rId32"/>
    <p:sldId id="287" r:id="rId33"/>
    <p:sldId id="288" r:id="rId34"/>
    <p:sldId id="289" r:id="rId35"/>
    <p:sldId id="290" r:id="rId36"/>
    <p:sldId id="291" r:id="rId37"/>
    <p:sldId id="292"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31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E66F83-5315-483A-B32B-5A2E4424F83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E66F83-5315-483A-B32B-5A2E4424F83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E66F83-5315-483A-B32B-5A2E4424F83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E66F83-5315-483A-B32B-5A2E4424F83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E66F83-5315-483A-B32B-5A2E4424F837}"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E66F83-5315-483A-B32B-5A2E4424F83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E66F83-5315-483A-B32B-5A2E4424F837}" type="datetimeFigureOut">
              <a:rPr lang="en-US" smtClean="0"/>
              <a:t>6/25/2019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E66F83-5315-483A-B32B-5A2E4424F837}" type="datetimeFigureOut">
              <a:rPr lang="en-US" smtClean="0"/>
              <a:t>6/25/2019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E66F83-5315-483A-B32B-5A2E4424F837}" type="datetimeFigureOut">
              <a:rPr lang="en-US" smtClean="0"/>
              <a:t>6/25/2019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E66F83-5315-483A-B32B-5A2E4424F83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E66F83-5315-483A-B32B-5A2E4424F837}" type="datetimeFigureOut">
              <a:rPr lang="en-US" smtClean="0"/>
              <a:t>6/25/2019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9566D-7756-4D24-8CAC-89837B3E40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E66F83-5315-483A-B32B-5A2E4424F837}" type="datetimeFigureOut">
              <a:rPr lang="en-US" smtClean="0"/>
              <a:t>6/25/2019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9566D-7756-4D24-8CAC-89837B3E40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www.radiologyassistant.nl/data/bin/a509797ada0671_14-ATM-tek.jp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MRI  of spinal cord </a:t>
            </a:r>
            <a:endParaRPr lang="en-US" b="1" dirty="0"/>
          </a:p>
        </p:txBody>
      </p:sp>
      <p:sp>
        <p:nvSpPr>
          <p:cNvPr id="3" name="Subtitle 2"/>
          <p:cNvSpPr>
            <a:spLocks noGrp="1"/>
          </p:cNvSpPr>
          <p:nvPr>
            <p:ph type="subTitle" idx="1"/>
          </p:nvPr>
        </p:nvSpPr>
        <p:spPr/>
        <p:txBody>
          <a:bodyPr>
            <a:normAutofit fontScale="40000" lnSpcReduction="20000"/>
          </a:bodyPr>
          <a:lstStyle/>
          <a:p>
            <a:r>
              <a:rPr lang="en-US" sz="8000" b="1" dirty="0" smtClean="0">
                <a:solidFill>
                  <a:srgbClr val="0070C0"/>
                </a:solidFill>
              </a:rPr>
              <a:t>Dr. Aminur Rahman</a:t>
            </a:r>
          </a:p>
          <a:p>
            <a:r>
              <a:rPr lang="en-US" b="1" dirty="0" smtClean="0">
                <a:solidFill>
                  <a:srgbClr val="00B050"/>
                </a:solidFill>
              </a:rPr>
              <a:t>FCPS (Med), MD(</a:t>
            </a:r>
            <a:r>
              <a:rPr lang="en-US" b="1" dirty="0" err="1" smtClean="0">
                <a:solidFill>
                  <a:srgbClr val="00B050"/>
                </a:solidFill>
              </a:rPr>
              <a:t>Neuro</a:t>
            </a:r>
            <a:r>
              <a:rPr lang="en-US" b="1" dirty="0" smtClean="0">
                <a:solidFill>
                  <a:srgbClr val="00B050"/>
                </a:solidFill>
              </a:rPr>
              <a:t>) ,FINR (Switzerland), Member ACP (USA)</a:t>
            </a:r>
          </a:p>
          <a:p>
            <a:r>
              <a:rPr lang="en-US" b="1" dirty="0" smtClean="0">
                <a:solidFill>
                  <a:srgbClr val="00B050"/>
                </a:solidFill>
              </a:rPr>
              <a:t>Fellow Interventional Neuroradiology (Thailand) </a:t>
            </a:r>
          </a:p>
          <a:p>
            <a:r>
              <a:rPr lang="en-US" sz="4400" b="1" dirty="0" smtClean="0"/>
              <a:t>Assistant Professor </a:t>
            </a:r>
          </a:p>
          <a:p>
            <a:r>
              <a:rPr lang="en-US" sz="4000" dirty="0" smtClean="0">
                <a:solidFill>
                  <a:schemeClr val="tx1"/>
                </a:solidFill>
              </a:rPr>
              <a:t>Department of Neurology</a:t>
            </a:r>
          </a:p>
          <a:p>
            <a:r>
              <a:rPr lang="en-US" sz="4000" b="1" dirty="0" smtClean="0">
                <a:solidFill>
                  <a:schemeClr val="tx1"/>
                </a:solidFill>
              </a:rPr>
              <a:t>Sir Salimullah Medical College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209800"/>
            <a:ext cx="3048000" cy="3657600"/>
          </a:xfrm>
        </p:spPr>
        <p:txBody>
          <a:bodyPr>
            <a:noAutofit/>
          </a:bodyPr>
          <a:lstStyle/>
          <a:p>
            <a:r>
              <a:rPr lang="en-US" sz="2000" dirty="0" smtClean="0"/>
              <a:t>Figure: </a:t>
            </a:r>
            <a:r>
              <a:rPr lang="en-US" sz="2000" dirty="0"/>
              <a:t>T2-WI </a:t>
            </a:r>
            <a:r>
              <a:rPr lang="en-US" sz="2000" dirty="0" err="1"/>
              <a:t>sagittal</a:t>
            </a:r>
            <a:r>
              <a:rPr lang="en-US" sz="2000" dirty="0"/>
              <a:t> MRI of lumbar spine showing thickening and folding of </a:t>
            </a:r>
            <a:r>
              <a:rPr lang="en-US" sz="2000" dirty="0" err="1"/>
              <a:t>ligamentum</a:t>
            </a:r>
            <a:r>
              <a:rPr lang="en-US" sz="2000" dirty="0"/>
              <a:t> </a:t>
            </a:r>
            <a:r>
              <a:rPr lang="en-US" sz="2000" dirty="0" err="1"/>
              <a:t>flavum</a:t>
            </a:r>
            <a:r>
              <a:rPr lang="en-US" sz="2000" dirty="0"/>
              <a:t>   hypertrophy in the spinal canal producing spinal stenosis.</a:t>
            </a:r>
          </a:p>
        </p:txBody>
      </p:sp>
      <p:pic>
        <p:nvPicPr>
          <p:cNvPr id="4" name="Content Placeholder 3" descr="C:\Users\HP\Desktop\lower-back-lumbar-spinal-stenosis-mri.jpg"/>
          <p:cNvPicPr>
            <a:picLocks noGrp="1"/>
          </p:cNvPicPr>
          <p:nvPr>
            <p:ph idx="1"/>
          </p:nvPr>
        </p:nvPicPr>
        <p:blipFill>
          <a:blip r:embed="rId2"/>
          <a:srcRect/>
          <a:stretch>
            <a:fillRect/>
          </a:stretch>
        </p:blipFill>
        <p:spPr bwMode="auto">
          <a:xfrm>
            <a:off x="1600200" y="1447800"/>
            <a:ext cx="3733800" cy="50292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990600" y="1676400"/>
          <a:ext cx="6400800" cy="5050473"/>
        </p:xfrm>
        <a:graphic>
          <a:graphicData uri="http://schemas.openxmlformats.org/drawingml/2006/table">
            <a:tbl>
              <a:tblPr/>
              <a:tblGrid>
                <a:gridCol w="6400800"/>
              </a:tblGrid>
              <a:tr h="289954">
                <a:tc>
                  <a:txBody>
                    <a:bodyPr/>
                    <a:lstStyle/>
                    <a:p>
                      <a:pPr marL="0" marR="0">
                        <a:lnSpc>
                          <a:spcPct val="115000"/>
                        </a:lnSpc>
                        <a:spcBef>
                          <a:spcPts val="0"/>
                        </a:spcBef>
                        <a:spcAft>
                          <a:spcPts val="0"/>
                        </a:spcAft>
                      </a:pPr>
                      <a:r>
                        <a:rPr lang="en-US" sz="2800" b="1" dirty="0" smtClean="0">
                          <a:latin typeface="Arial Narrow"/>
                          <a:ea typeface="Times New Roman"/>
                          <a:cs typeface="Times New Roman"/>
                        </a:rPr>
                        <a:t>Box: </a:t>
                      </a:r>
                      <a:r>
                        <a:rPr lang="en-US" sz="2800" b="1" dirty="0">
                          <a:latin typeface="Arial Narrow"/>
                          <a:ea typeface="Times New Roman"/>
                          <a:cs typeface="Times New Roman"/>
                        </a:rPr>
                        <a:t>Short or </a:t>
                      </a:r>
                      <a:r>
                        <a:rPr lang="en-US" sz="2800" b="1" dirty="0" smtClean="0">
                          <a:latin typeface="Arial Narrow"/>
                          <a:ea typeface="Times New Roman"/>
                          <a:cs typeface="Times New Roman"/>
                        </a:rPr>
                        <a:t>long spinal  </a:t>
                      </a:r>
                      <a:r>
                        <a:rPr lang="en-US" sz="2800" b="1" dirty="0">
                          <a:latin typeface="Arial Narrow"/>
                          <a:ea typeface="Times New Roman"/>
                          <a:cs typeface="Times New Roman"/>
                        </a:rPr>
                        <a:t>segment involvement</a:t>
                      </a:r>
                      <a:endParaRPr lang="en-US" sz="2400" dirty="0">
                        <a:latin typeface="Calibri"/>
                        <a:ea typeface="Times New Roman"/>
                        <a:cs typeface="Times New Roman"/>
                      </a:endParaRPr>
                    </a:p>
                  </a:txBody>
                  <a:tcPr marL="68580" marR="68580" marT="0" marB="0">
                    <a:lnL>
                      <a:noFill/>
                    </a:lnL>
                    <a:lnR>
                      <a:noFill/>
                    </a:lnR>
                    <a:lnT>
                      <a:noFill/>
                    </a:lnT>
                    <a:lnB>
                      <a:noFill/>
                    </a:lnB>
                    <a:solidFill>
                      <a:srgbClr val="8DB3E2"/>
                    </a:solidFill>
                  </a:tcPr>
                </a:tc>
              </a:tr>
              <a:tr h="3141173">
                <a:tc>
                  <a:txBody>
                    <a:bodyPr/>
                    <a:lstStyle/>
                    <a:p>
                      <a:pPr marL="342900" marR="0" lvl="0" indent="-342900">
                        <a:lnSpc>
                          <a:spcPct val="115000"/>
                        </a:lnSpc>
                        <a:spcBef>
                          <a:spcPts val="0"/>
                        </a:spcBef>
                        <a:spcAft>
                          <a:spcPts val="0"/>
                        </a:spcAft>
                        <a:tabLst>
                          <a:tab pos="457200" algn="l"/>
                        </a:tabLst>
                      </a:pPr>
                      <a:r>
                        <a:rPr lang="en-US" sz="1800" dirty="0">
                          <a:latin typeface="Arial Narrow"/>
                          <a:ea typeface="Times New Roman"/>
                          <a:cs typeface="Times New Roman"/>
                        </a:rPr>
                        <a:t>Short segment involvement ( 2 segments)</a:t>
                      </a:r>
                      <a:endParaRPr lang="en-US" sz="2400" dirty="0">
                        <a:latin typeface="Calibri"/>
                        <a:ea typeface="Times New Roman"/>
                        <a:cs typeface="Times New Roman"/>
                      </a:endParaRPr>
                    </a:p>
                    <a:p>
                      <a:pPr marL="742950" marR="0" lvl="1" indent="-285750">
                        <a:lnSpc>
                          <a:spcPct val="115000"/>
                        </a:lnSpc>
                        <a:spcBef>
                          <a:spcPts val="0"/>
                        </a:spcBef>
                        <a:spcAft>
                          <a:spcPts val="0"/>
                        </a:spcAft>
                        <a:buSzPts val="1000"/>
                        <a:buFont typeface="Courier New"/>
                        <a:buChar char="o"/>
                        <a:tabLst>
                          <a:tab pos="914400" algn="l"/>
                        </a:tabLst>
                      </a:pPr>
                      <a:r>
                        <a:rPr lang="en-US" sz="1800" dirty="0">
                          <a:latin typeface="Arial Narrow"/>
                          <a:ea typeface="Times New Roman"/>
                          <a:cs typeface="Times New Roman"/>
                        </a:rPr>
                        <a:t>common in:</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MS</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Degenerative</a:t>
                      </a:r>
                      <a:endParaRPr lang="en-US" sz="2400" dirty="0">
                        <a:latin typeface="Calibri"/>
                        <a:ea typeface="Times New Roman"/>
                        <a:cs typeface="Times New Roman"/>
                      </a:endParaRPr>
                    </a:p>
                    <a:p>
                      <a:pPr marL="742950" marR="0" lvl="1" indent="-285750">
                        <a:lnSpc>
                          <a:spcPct val="115000"/>
                        </a:lnSpc>
                        <a:spcBef>
                          <a:spcPts val="0"/>
                        </a:spcBef>
                        <a:spcAft>
                          <a:spcPts val="0"/>
                        </a:spcAft>
                        <a:buSzPts val="1000"/>
                        <a:buFont typeface="Courier New"/>
                        <a:buChar char="o"/>
                        <a:tabLst>
                          <a:tab pos="914400" algn="l"/>
                        </a:tabLst>
                      </a:pPr>
                      <a:r>
                        <a:rPr lang="en-US" sz="1800" dirty="0">
                          <a:latin typeface="Arial Narrow"/>
                          <a:ea typeface="Times New Roman"/>
                          <a:cs typeface="Times New Roman"/>
                        </a:rPr>
                        <a:t>uncommon in:</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Transverse myelitis - partial form</a:t>
                      </a:r>
                      <a:endParaRPr lang="en-US" sz="2400" dirty="0">
                        <a:latin typeface="Calibri"/>
                        <a:ea typeface="Times New Roman"/>
                        <a:cs typeface="Times New Roman"/>
                      </a:endParaRPr>
                    </a:p>
                    <a:p>
                      <a:pPr marL="342900" marR="0" lvl="0" indent="-342900">
                        <a:lnSpc>
                          <a:spcPct val="115000"/>
                        </a:lnSpc>
                        <a:spcBef>
                          <a:spcPts val="0"/>
                        </a:spcBef>
                        <a:spcAft>
                          <a:spcPts val="0"/>
                        </a:spcAft>
                        <a:tabLst>
                          <a:tab pos="457200" algn="l"/>
                        </a:tabLst>
                      </a:pPr>
                      <a:r>
                        <a:rPr lang="en-US" sz="1800" dirty="0">
                          <a:latin typeface="Arial Narrow"/>
                          <a:ea typeface="Times New Roman"/>
                          <a:cs typeface="Times New Roman"/>
                        </a:rPr>
                        <a:t>Long segment involvement</a:t>
                      </a:r>
                      <a:endParaRPr lang="en-US" sz="2400" dirty="0">
                        <a:latin typeface="Calibri"/>
                        <a:ea typeface="Times New Roman"/>
                        <a:cs typeface="Times New Roman"/>
                      </a:endParaRPr>
                    </a:p>
                    <a:p>
                      <a:pPr marL="742950" marR="0" lvl="1" indent="-285750">
                        <a:lnSpc>
                          <a:spcPct val="115000"/>
                        </a:lnSpc>
                        <a:spcBef>
                          <a:spcPts val="0"/>
                        </a:spcBef>
                        <a:spcAft>
                          <a:spcPts val="0"/>
                        </a:spcAft>
                        <a:buSzPts val="1000"/>
                        <a:buFont typeface="Courier New"/>
                        <a:buChar char="o"/>
                        <a:tabLst>
                          <a:tab pos="914400" algn="l"/>
                        </a:tabLst>
                      </a:pPr>
                      <a:r>
                        <a:rPr lang="en-US" sz="1800" dirty="0">
                          <a:latin typeface="Arial Narrow"/>
                          <a:ea typeface="Times New Roman"/>
                          <a:cs typeface="Times New Roman"/>
                        </a:rPr>
                        <a:t>common in:</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Transverse myelitis - complete form</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err="1">
                          <a:latin typeface="Arial Narrow"/>
                          <a:ea typeface="Times New Roman"/>
                          <a:cs typeface="Times New Roman"/>
                        </a:rPr>
                        <a:t>Neuromyelitis</a:t>
                      </a:r>
                      <a:r>
                        <a:rPr lang="en-US" sz="1800" dirty="0">
                          <a:latin typeface="Arial Narrow"/>
                          <a:ea typeface="Times New Roman"/>
                          <a:cs typeface="Times New Roman"/>
                        </a:rPr>
                        <a:t> </a:t>
                      </a:r>
                      <a:r>
                        <a:rPr lang="en-US" sz="1800" dirty="0" err="1">
                          <a:latin typeface="Arial Narrow"/>
                          <a:ea typeface="Times New Roman"/>
                          <a:cs typeface="Times New Roman"/>
                        </a:rPr>
                        <a:t>Optica</a:t>
                      </a:r>
                      <a:endParaRPr lang="en-US" sz="2400" dirty="0">
                        <a:latin typeface="Calibri"/>
                        <a:ea typeface="Times New Roman"/>
                        <a:cs typeface="Times New Roman"/>
                      </a:endParaRPr>
                    </a:p>
                    <a:p>
                      <a:pPr marL="742950" marR="0" lvl="1" indent="-285750">
                        <a:lnSpc>
                          <a:spcPct val="115000"/>
                        </a:lnSpc>
                        <a:spcBef>
                          <a:spcPts val="0"/>
                        </a:spcBef>
                        <a:spcAft>
                          <a:spcPts val="0"/>
                        </a:spcAft>
                        <a:buSzPts val="1000"/>
                        <a:buFont typeface="Courier New"/>
                        <a:buChar char="o"/>
                        <a:tabLst>
                          <a:tab pos="914400" algn="l"/>
                        </a:tabLst>
                      </a:pPr>
                      <a:r>
                        <a:rPr lang="en-US" sz="1800" dirty="0">
                          <a:latin typeface="Arial Narrow"/>
                          <a:ea typeface="Times New Roman"/>
                          <a:cs typeface="Times New Roman"/>
                        </a:rPr>
                        <a:t>uncommon in:</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MS</a:t>
                      </a:r>
                      <a:endParaRPr lang="en-US" sz="2400" dirty="0">
                        <a:latin typeface="Calibri"/>
                        <a:ea typeface="Times New Roman"/>
                        <a:cs typeface="Times New Roman"/>
                      </a:endParaRPr>
                    </a:p>
                    <a:p>
                      <a:pPr marL="1143000" marR="0" lvl="2" indent="-228600">
                        <a:lnSpc>
                          <a:spcPct val="115000"/>
                        </a:lnSpc>
                        <a:spcBef>
                          <a:spcPts val="0"/>
                        </a:spcBef>
                        <a:spcAft>
                          <a:spcPts val="0"/>
                        </a:spcAft>
                        <a:buSzPts val="1000"/>
                        <a:buFont typeface="Wingdings"/>
                        <a:buChar char=""/>
                        <a:tabLst>
                          <a:tab pos="1371600" algn="l"/>
                        </a:tabLst>
                      </a:pPr>
                      <a:r>
                        <a:rPr lang="en-US" sz="1800" dirty="0">
                          <a:latin typeface="Arial Narrow"/>
                          <a:ea typeface="Times New Roman"/>
                          <a:cs typeface="Times New Roman"/>
                        </a:rPr>
                        <a:t>Degenerative</a:t>
                      </a:r>
                      <a:endParaRPr lang="en-US" sz="2400" dirty="0">
                        <a:latin typeface="Calibri"/>
                        <a:ea typeface="Times New Roman"/>
                        <a:cs typeface="Times New Roman"/>
                      </a:endParaRPr>
                    </a:p>
                  </a:txBody>
                  <a:tcPr marL="68580" marR="68580" marT="0" marB="0">
                    <a:lnL>
                      <a:noFill/>
                    </a:lnL>
                    <a:lnR>
                      <a:noFill/>
                    </a:lnR>
                    <a:lnT>
                      <a:noFill/>
                    </a:lnT>
                    <a:lnB>
                      <a:noFill/>
                    </a:lnB>
                    <a:solidFill>
                      <a:srgbClr val="C6D9F1"/>
                    </a:solidFill>
                  </a:tcPr>
                </a:tc>
              </a:tr>
            </a:tbl>
          </a:graphicData>
        </a:graphic>
      </p:graphicFrame>
      <p:pic>
        <p:nvPicPr>
          <p:cNvPr id="102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0"/>
            <a:ext cx="95250" cy="1619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1371600"/>
            <a:ext cx="2743200" cy="3276600"/>
          </a:xfrm>
        </p:spPr>
        <p:txBody>
          <a:bodyPr>
            <a:noAutofit/>
          </a:bodyPr>
          <a:lstStyle/>
          <a:p>
            <a:pPr algn="just"/>
            <a:r>
              <a:rPr lang="en-US" sz="2000" dirty="0" smtClean="0"/>
              <a:t>Figure; </a:t>
            </a:r>
            <a:r>
              <a:rPr lang="en-US" sz="2000" dirty="0"/>
              <a:t>T2-WI axial and </a:t>
            </a:r>
            <a:r>
              <a:rPr lang="en-US" sz="2000" dirty="0" err="1"/>
              <a:t>sagittal</a:t>
            </a:r>
            <a:r>
              <a:rPr lang="en-US" sz="2000" dirty="0"/>
              <a:t> MRI of cervical spine demonstrate disc herniation at the C5–6 level and high signal changes in the spinal cord and myelopathy.</a:t>
            </a:r>
          </a:p>
        </p:txBody>
      </p:sp>
      <p:pic>
        <p:nvPicPr>
          <p:cNvPr id="4" name="Content Placeholder 3" descr="C:\Users\HP\Desktop\ETM-06-04-0943-g00 (1).jpg"/>
          <p:cNvPicPr>
            <a:picLocks noGrp="1"/>
          </p:cNvPicPr>
          <p:nvPr>
            <p:ph idx="1"/>
          </p:nvPr>
        </p:nvPicPr>
        <p:blipFill>
          <a:blip r:embed="rId2" cstate="print"/>
          <a:srcRect/>
          <a:stretch>
            <a:fillRect/>
          </a:stretch>
        </p:blipFill>
        <p:spPr bwMode="auto">
          <a:xfrm>
            <a:off x="457200" y="1066800"/>
            <a:ext cx="5486400" cy="391652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838200"/>
            <a:ext cx="2819400" cy="4191000"/>
          </a:xfrm>
        </p:spPr>
        <p:txBody>
          <a:bodyPr>
            <a:noAutofit/>
          </a:bodyPr>
          <a:lstStyle/>
          <a:p>
            <a:pPr algn="just"/>
            <a:r>
              <a:rPr lang="en-US" sz="2000" dirty="0"/>
              <a:t>Figure 37.6: Magnetic resonance imaging of spinal cord (</a:t>
            </a:r>
            <a:r>
              <a:rPr lang="en-US" sz="2000" dirty="0" err="1"/>
              <a:t>sagittal</a:t>
            </a:r>
            <a:r>
              <a:rPr lang="en-US" sz="2000" dirty="0"/>
              <a:t> view) showing normal spinal cord in T1-weighted image (a) and </a:t>
            </a:r>
            <a:r>
              <a:rPr lang="en-US" sz="2000" dirty="0" err="1"/>
              <a:t>hyperintensity</a:t>
            </a:r>
            <a:r>
              <a:rPr lang="en-US" sz="2000" dirty="0"/>
              <a:t> within the cord adjoining C-5 to D-4 vertebrae in T2-weighted image (b), suggesting long segment acute transverse myelitis.</a:t>
            </a:r>
          </a:p>
        </p:txBody>
      </p:sp>
      <p:pic>
        <p:nvPicPr>
          <p:cNvPr id="4" name="Content Placeholder 3" descr="C:\Users\HP\Desktop\ni_2014_62_1_88_128346_u1 (1).jpg"/>
          <p:cNvPicPr>
            <a:picLocks noGrp="1"/>
          </p:cNvPicPr>
          <p:nvPr>
            <p:ph idx="1"/>
          </p:nvPr>
        </p:nvPicPr>
        <p:blipFill>
          <a:blip r:embed="rId2"/>
          <a:srcRect/>
          <a:stretch>
            <a:fillRect/>
          </a:stretch>
        </p:blipFill>
        <p:spPr bwMode="auto">
          <a:xfrm>
            <a:off x="533400" y="990600"/>
            <a:ext cx="5029200" cy="4267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67600" cy="1447800"/>
          </a:xfrm>
        </p:spPr>
        <p:txBody>
          <a:bodyPr>
            <a:noAutofit/>
          </a:bodyPr>
          <a:lstStyle/>
          <a:p>
            <a:pPr algn="just"/>
            <a:r>
              <a:rPr lang="en-US" sz="2000" dirty="0" smtClean="0"/>
              <a:t>Figure:T2-WI </a:t>
            </a:r>
            <a:r>
              <a:rPr lang="en-US" sz="2000" dirty="0" err="1"/>
              <a:t>sagittal</a:t>
            </a:r>
            <a:r>
              <a:rPr lang="en-US" sz="2000" dirty="0"/>
              <a:t> MRI of cervical spine demonstrate diffuse involvement of the </a:t>
            </a:r>
            <a:r>
              <a:rPr lang="en-US" sz="2000" b="1" dirty="0"/>
              <a:t>spinal cord extending from C1 to C7 </a:t>
            </a:r>
            <a:r>
              <a:rPr lang="en-US" sz="2000" dirty="0"/>
              <a:t>(between arrows) and mildly expanding the cord. The lesion is </a:t>
            </a:r>
            <a:r>
              <a:rPr lang="en-US" sz="2000" dirty="0" err="1"/>
              <a:t>isointense</a:t>
            </a:r>
            <a:r>
              <a:rPr lang="en-US" sz="2000" dirty="0"/>
              <a:t> on the T1WI and in T1+Gd (contrast) nonenhanced. Again there is also involvement is involvement of the brain s</a:t>
            </a:r>
            <a:r>
              <a:rPr lang="en-US" sz="2000" dirty="0" smtClean="0"/>
              <a:t>uggesting </a:t>
            </a:r>
            <a:r>
              <a:rPr lang="en-US" sz="2000" dirty="0"/>
              <a:t>ADEM.</a:t>
            </a:r>
          </a:p>
        </p:txBody>
      </p:sp>
      <p:pic>
        <p:nvPicPr>
          <p:cNvPr id="4" name="Content Placeholder 3" descr="C:\Users\HP\Downloads\a509797ad9e9a0_19-ADEM.jpg"/>
          <p:cNvPicPr>
            <a:picLocks noGrp="1"/>
          </p:cNvPicPr>
          <p:nvPr>
            <p:ph idx="1"/>
          </p:nvPr>
        </p:nvPicPr>
        <p:blipFill>
          <a:blip r:embed="rId2"/>
          <a:srcRect/>
          <a:stretch>
            <a:fillRect/>
          </a:stretch>
        </p:blipFill>
        <p:spPr bwMode="auto">
          <a:xfrm>
            <a:off x="1371600" y="838200"/>
            <a:ext cx="6076950" cy="361394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447800"/>
            <a:ext cx="3429000" cy="2514600"/>
          </a:xfrm>
        </p:spPr>
        <p:txBody>
          <a:bodyPr>
            <a:noAutofit/>
          </a:bodyPr>
          <a:lstStyle/>
          <a:p>
            <a:pPr algn="just"/>
            <a:r>
              <a:rPr lang="en-US" sz="2000" dirty="0"/>
              <a:t>Figure: S</a:t>
            </a:r>
            <a:r>
              <a:rPr lang="en-US" sz="2000" dirty="0" smtClean="0"/>
              <a:t>agittal </a:t>
            </a:r>
            <a:r>
              <a:rPr lang="en-US" sz="2000" dirty="0"/>
              <a:t>T2-weighted MR images demonstrate significant multi-compartmental </a:t>
            </a:r>
            <a:r>
              <a:rPr lang="en-US" sz="2000" dirty="0" err="1"/>
              <a:t>syringomyelia</a:t>
            </a:r>
            <a:r>
              <a:rPr lang="en-US" sz="2000" dirty="0"/>
              <a:t> at the C2-  T1  the  spinal cord.</a:t>
            </a:r>
          </a:p>
        </p:txBody>
      </p:sp>
      <p:pic>
        <p:nvPicPr>
          <p:cNvPr id="4" name="Content Placeholder 3" descr="C:\Users\HP\Desktop\syringomyelia-chiari-2-500.jpg"/>
          <p:cNvPicPr>
            <a:picLocks noGrp="1"/>
          </p:cNvPicPr>
          <p:nvPr>
            <p:ph idx="1"/>
          </p:nvPr>
        </p:nvPicPr>
        <p:blipFill>
          <a:blip r:embed="rId2"/>
          <a:srcRect/>
          <a:stretch>
            <a:fillRect/>
          </a:stretch>
        </p:blipFill>
        <p:spPr bwMode="auto">
          <a:xfrm>
            <a:off x="1828800" y="1524000"/>
            <a:ext cx="3357539" cy="45259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2514600"/>
            <a:ext cx="3429000" cy="2468562"/>
          </a:xfrm>
        </p:spPr>
        <p:txBody>
          <a:bodyPr>
            <a:noAutofit/>
          </a:bodyPr>
          <a:lstStyle/>
          <a:p>
            <a:r>
              <a:rPr lang="en-US" sz="2000" dirty="0"/>
              <a:t>Figure: </a:t>
            </a:r>
            <a:r>
              <a:rPr lang="en-US" sz="2000" dirty="0" smtClean="0"/>
              <a:t> </a:t>
            </a:r>
            <a:r>
              <a:rPr lang="en-US" sz="2000" dirty="0"/>
              <a:t>Sagittal T2-weighted MR images demonstrate a significant </a:t>
            </a:r>
            <a:r>
              <a:rPr lang="en-US" sz="2000" dirty="0" err="1"/>
              <a:t>syrinx</a:t>
            </a:r>
            <a:r>
              <a:rPr lang="en-US" sz="2000" dirty="0"/>
              <a:t> in the C4-6 cervical spinal cord.</a:t>
            </a:r>
          </a:p>
        </p:txBody>
      </p:sp>
      <p:pic>
        <p:nvPicPr>
          <p:cNvPr id="4" name="Content Placeholder 3" descr="C:\Users\HP\Desktop\2006-t2-sag-cspine-287x300.jpg"/>
          <p:cNvPicPr>
            <a:picLocks noGrp="1"/>
          </p:cNvPicPr>
          <p:nvPr>
            <p:ph idx="1"/>
          </p:nvPr>
        </p:nvPicPr>
        <p:blipFill>
          <a:blip r:embed="rId2"/>
          <a:srcRect/>
          <a:stretch>
            <a:fillRect/>
          </a:stretch>
        </p:blipFill>
        <p:spPr bwMode="auto">
          <a:xfrm>
            <a:off x="533400" y="1371600"/>
            <a:ext cx="3962400" cy="4953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1905000"/>
            <a:ext cx="3048000" cy="3886200"/>
          </a:xfrm>
        </p:spPr>
        <p:txBody>
          <a:bodyPr>
            <a:noAutofit/>
          </a:bodyPr>
          <a:lstStyle/>
          <a:p>
            <a:pPr algn="l"/>
            <a:r>
              <a:rPr lang="en-US" sz="1800" dirty="0"/>
              <a:t>Figure: 39.1 </a:t>
            </a:r>
            <a:r>
              <a:rPr lang="en-US" sz="1800" dirty="0" smtClean="0"/>
              <a:t>(Righ</a:t>
            </a:r>
            <a:r>
              <a:rPr lang="en-US" sz="1800" dirty="0"/>
              <a:t>t</a:t>
            </a:r>
            <a:r>
              <a:rPr lang="en-US" sz="1800" dirty="0" smtClean="0"/>
              <a:t>)  </a:t>
            </a:r>
            <a:r>
              <a:rPr lang="en-US" sz="1800" dirty="0"/>
              <a:t>Sagittal T1+C  MR image shows smooth enhancement of </a:t>
            </a:r>
            <a:r>
              <a:rPr lang="en-US" sz="1800" dirty="0" err="1"/>
              <a:t>intraosseous</a:t>
            </a:r>
            <a:r>
              <a:rPr lang="en-US" sz="1800" dirty="0"/>
              <a:t> abscess (asterisk).</a:t>
            </a:r>
            <a:br>
              <a:rPr lang="en-US" sz="1800" dirty="0"/>
            </a:br>
            <a:r>
              <a:rPr lang="en-US" sz="1800" dirty="0" smtClean="0"/>
              <a:t>(Left) </a:t>
            </a:r>
            <a:r>
              <a:rPr lang="en-US" sz="1800" dirty="0"/>
              <a:t>Sagittal T1+C MR image in </a:t>
            </a:r>
            <a:r>
              <a:rPr lang="en-US" sz="1800" dirty="0" err="1"/>
              <a:t>pyogenic</a:t>
            </a:r>
            <a:r>
              <a:rPr lang="en-US" sz="1800" dirty="0"/>
              <a:t> abscess shows irregular enhancement of abscess (asterisk) presents in L4-5 disk space extending to L5 vertebral body.</a:t>
            </a:r>
            <a:br>
              <a:rPr lang="en-US" sz="1800" dirty="0"/>
            </a:br>
            <a:r>
              <a:rPr lang="en-US" sz="1800" dirty="0"/>
              <a:t>My radiological diagnosis is </a:t>
            </a:r>
            <a:r>
              <a:rPr lang="en-US" sz="1800" dirty="0" err="1"/>
              <a:t>tuberculous</a:t>
            </a:r>
            <a:r>
              <a:rPr lang="en-US" sz="1800" dirty="0"/>
              <a:t> </a:t>
            </a:r>
            <a:r>
              <a:rPr lang="en-US" sz="1800" dirty="0" err="1"/>
              <a:t>spondylitis</a:t>
            </a:r>
            <a:r>
              <a:rPr lang="en-US" sz="1800" dirty="0"/>
              <a:t>.</a:t>
            </a:r>
          </a:p>
        </p:txBody>
      </p:sp>
      <p:pic>
        <p:nvPicPr>
          <p:cNvPr id="4" name="Content Placeholder 3" descr="C:\Users\HP\Desktop\diagnostic-imaging-of-spinal-infection-inflammation-64-638.jpg"/>
          <p:cNvPicPr>
            <a:picLocks noGrp="1"/>
          </p:cNvPicPr>
          <p:nvPr>
            <p:ph idx="1"/>
          </p:nvPr>
        </p:nvPicPr>
        <p:blipFill>
          <a:blip r:embed="rId2"/>
          <a:srcRect l="8100" t="6484" r="10395" b="26710"/>
          <a:stretch>
            <a:fillRect/>
          </a:stretch>
        </p:blipFill>
        <p:spPr bwMode="auto">
          <a:xfrm>
            <a:off x="685800" y="1828800"/>
            <a:ext cx="5029200" cy="3581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0" y="1676400"/>
            <a:ext cx="3733800" cy="3687762"/>
          </a:xfrm>
        </p:spPr>
        <p:txBody>
          <a:bodyPr>
            <a:noAutofit/>
          </a:bodyPr>
          <a:lstStyle/>
          <a:p>
            <a:r>
              <a:rPr lang="en-US" sz="2000" dirty="0" smtClean="0"/>
              <a:t>Figure  </a:t>
            </a:r>
            <a:r>
              <a:rPr lang="en-US" sz="2000" dirty="0"/>
              <a:t>(a) Sagittal T2-weighted MR image shows signal intensity abnormalities in the L4 vertebral body (arrow) and the L3-4 disk (arrowhead). (b) Sagittal T2-weighted MR image (3894/112) acquired 3 months after the initial study demonstrates extension of the disease to the </a:t>
            </a:r>
            <a:r>
              <a:rPr lang="en-US" sz="2000" dirty="0" err="1"/>
              <a:t>suprajacent</a:t>
            </a:r>
            <a:r>
              <a:rPr lang="en-US" sz="2000" dirty="0"/>
              <a:t> L3 vertebral body (arrow). The typical pattern of infectious </a:t>
            </a:r>
            <a:r>
              <a:rPr lang="en-US" sz="2000" dirty="0" err="1"/>
              <a:t>spondylitis</a:t>
            </a:r>
            <a:r>
              <a:rPr lang="en-US" sz="2000" dirty="0"/>
              <a:t> can now be seen.</a:t>
            </a:r>
          </a:p>
        </p:txBody>
      </p:sp>
      <p:pic>
        <p:nvPicPr>
          <p:cNvPr id="4" name="Content Placeholder 3"/>
          <p:cNvPicPr>
            <a:picLocks noGrp="1"/>
          </p:cNvPicPr>
          <p:nvPr>
            <p:ph idx="1"/>
          </p:nvPr>
        </p:nvPicPr>
        <p:blipFill>
          <a:blip r:embed="rId2"/>
          <a:srcRect l="26742" t="23515" r="40505" b="27791"/>
          <a:stretch>
            <a:fillRect/>
          </a:stretch>
        </p:blipFill>
        <p:spPr bwMode="auto">
          <a:xfrm>
            <a:off x="381000" y="1752600"/>
            <a:ext cx="4261542" cy="3810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0" y="2286000"/>
            <a:ext cx="3352800" cy="3154362"/>
          </a:xfrm>
        </p:spPr>
        <p:txBody>
          <a:bodyPr>
            <a:noAutofit/>
          </a:bodyPr>
          <a:lstStyle/>
          <a:p>
            <a:r>
              <a:rPr lang="en-US" sz="2000" dirty="0"/>
              <a:t>Figure: </a:t>
            </a:r>
            <a:r>
              <a:rPr lang="en-US" sz="2000" dirty="0" smtClean="0"/>
              <a:t>T1 </a:t>
            </a:r>
            <a:r>
              <a:rPr lang="en-US" sz="2000" dirty="0"/>
              <a:t>shows heterogeneously </a:t>
            </a:r>
            <a:r>
              <a:rPr lang="en-US" sz="2000" dirty="0" err="1"/>
              <a:t>hypointense</a:t>
            </a:r>
            <a:r>
              <a:rPr lang="en-US" sz="2000" dirty="0"/>
              <a:t> signal (arrows) in T8-T9 vertebral bodies with epidural mass and </a:t>
            </a:r>
            <a:r>
              <a:rPr lang="en-US" sz="2000" dirty="0" err="1"/>
              <a:t>subligamentous</a:t>
            </a:r>
            <a:r>
              <a:rPr lang="en-US" sz="2000" dirty="0"/>
              <a:t> spread (arrowheads) from T7 to T10.</a:t>
            </a:r>
            <a:br>
              <a:rPr lang="en-US" sz="2000" dirty="0"/>
            </a:br>
            <a:r>
              <a:rPr lang="en-US" sz="2000" dirty="0"/>
              <a:t>My radiological diagnosis is </a:t>
            </a:r>
            <a:r>
              <a:rPr lang="en-US" sz="2000" dirty="0" err="1"/>
              <a:t>Tuberculous</a:t>
            </a:r>
            <a:r>
              <a:rPr lang="en-US" sz="2000" dirty="0"/>
              <a:t> </a:t>
            </a:r>
            <a:r>
              <a:rPr lang="en-US" sz="2000" dirty="0" err="1"/>
              <a:t>spondylitis</a:t>
            </a:r>
            <a:endParaRPr lang="en-US" sz="2000" dirty="0"/>
          </a:p>
        </p:txBody>
      </p:sp>
      <p:pic>
        <p:nvPicPr>
          <p:cNvPr id="4" name="Content Placeholder 3" descr="C:\Users\HP\Desktop\diagnostic-imaging-of-spinal-infection-inflammation-67-638.jpg"/>
          <p:cNvPicPr>
            <a:picLocks noGrp="1"/>
          </p:cNvPicPr>
          <p:nvPr>
            <p:ph idx="1"/>
          </p:nvPr>
        </p:nvPicPr>
        <p:blipFill>
          <a:blip r:embed="rId2"/>
          <a:srcRect l="21645" r="32037" b="24006"/>
          <a:stretch>
            <a:fillRect/>
          </a:stretch>
        </p:blipFill>
        <p:spPr bwMode="auto">
          <a:xfrm>
            <a:off x="838200" y="1600200"/>
            <a:ext cx="3733800" cy="4724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MRI of cervical spine </a:t>
            </a:r>
            <a:endParaRPr lang="en-US" dirty="0"/>
          </a:p>
        </p:txBody>
      </p:sp>
      <p:pic>
        <p:nvPicPr>
          <p:cNvPr id="4" name="Content Placeholder 3"/>
          <p:cNvPicPr>
            <a:picLocks noGrp="1"/>
          </p:cNvPicPr>
          <p:nvPr>
            <p:ph idx="1"/>
          </p:nvPr>
        </p:nvPicPr>
        <p:blipFill>
          <a:blip r:embed="rId2"/>
          <a:srcRect l="29175" t="21887" r="17287" b="15513"/>
          <a:stretch>
            <a:fillRect/>
          </a:stretch>
        </p:blipFill>
        <p:spPr bwMode="auto">
          <a:xfrm>
            <a:off x="1129624" y="1600200"/>
            <a:ext cx="6884752" cy="4525963"/>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81000" y="1596016"/>
          <a:ext cx="8229600" cy="3890383"/>
        </p:xfrm>
        <a:graphic>
          <a:graphicData uri="http://schemas.openxmlformats.org/drawingml/2006/table">
            <a:tbl>
              <a:tblPr/>
              <a:tblGrid>
                <a:gridCol w="8229600"/>
              </a:tblGrid>
              <a:tr h="481804">
                <a:tc>
                  <a:txBody>
                    <a:bodyPr/>
                    <a:lstStyle/>
                    <a:p>
                      <a:pPr marL="0" marR="0" algn="just">
                        <a:lnSpc>
                          <a:spcPct val="115000"/>
                        </a:lnSpc>
                        <a:spcBef>
                          <a:spcPts val="0"/>
                        </a:spcBef>
                        <a:spcAft>
                          <a:spcPts val="0"/>
                        </a:spcAft>
                      </a:pPr>
                      <a:r>
                        <a:rPr lang="en-US" sz="2400" b="1" dirty="0" smtClean="0">
                          <a:latin typeface="Arial Narrow"/>
                          <a:ea typeface="Times New Roman"/>
                          <a:cs typeface="Times New Roman"/>
                        </a:rPr>
                        <a:t>Box:  </a:t>
                      </a:r>
                      <a:r>
                        <a:rPr lang="en-US" sz="2400" b="1" dirty="0">
                          <a:latin typeface="Arial Narrow"/>
                          <a:ea typeface="Times New Roman"/>
                          <a:cs typeface="Times New Roman"/>
                        </a:rPr>
                        <a:t>Typical radiological features for MS in  the spinal cord</a:t>
                      </a:r>
                      <a:endParaRPr lang="en-US" sz="2000" dirty="0">
                        <a:latin typeface="Calibri"/>
                        <a:ea typeface="Times New Roman"/>
                        <a:cs typeface="Times New Roman"/>
                      </a:endParaRPr>
                    </a:p>
                  </a:txBody>
                  <a:tcPr marL="68580" marR="68580" marT="0" marB="0">
                    <a:lnL>
                      <a:noFill/>
                    </a:lnL>
                    <a:lnR>
                      <a:noFill/>
                    </a:lnR>
                    <a:lnT>
                      <a:noFill/>
                    </a:lnT>
                    <a:lnB>
                      <a:noFill/>
                    </a:lnB>
                    <a:solidFill>
                      <a:srgbClr val="8DB3E2"/>
                    </a:solidFill>
                  </a:tcPr>
                </a:tc>
              </a:tr>
              <a:tr h="3408579">
                <a:tc>
                  <a:txBody>
                    <a:bodyPr/>
                    <a:lstStyle/>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There are multiple lesions in the spinal cord. </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Typical spinal cord lesions in MS are relatively small and peripherally located.</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They are most often found in the cervical cord and are usually less than 2 vertebral segments in length</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In the cord there are some well-defined lesions, but also some ill-defined foggy lesions.</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The transverse image shows the dorsal location and the typical triangular shape.</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Continue with the contrast-enhanced image</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mj-lt"/>
                        <a:buAutoNum type="arabicParenR"/>
                        <a:tabLst>
                          <a:tab pos="457200" algn="l"/>
                        </a:tabLst>
                      </a:pPr>
                      <a:r>
                        <a:rPr lang="en-US" sz="1800" dirty="0">
                          <a:latin typeface="Arial Narrow"/>
                          <a:ea typeface="Times New Roman"/>
                          <a:cs typeface="Times New Roman"/>
                        </a:rPr>
                        <a:t>Proton density weighted image (PDWI) is crucial for studying the spinal cord.</a:t>
                      </a:r>
                      <a:endParaRPr lang="en-US" sz="1800" dirty="0">
                        <a:latin typeface="Calibri"/>
                        <a:ea typeface="Times New Roman"/>
                        <a:cs typeface="Times New Roman"/>
                      </a:endParaRPr>
                    </a:p>
                    <a:p>
                      <a:pPr marL="342900" marR="0" lvl="0" indent="-342900" algn="just">
                        <a:lnSpc>
                          <a:spcPct val="115000"/>
                        </a:lnSpc>
                        <a:spcBef>
                          <a:spcPts val="0"/>
                        </a:spcBef>
                        <a:spcAft>
                          <a:spcPts val="0"/>
                        </a:spcAft>
                        <a:buFont typeface="Courier New"/>
                        <a:buChar char="o"/>
                      </a:pPr>
                      <a:r>
                        <a:rPr lang="en-US" sz="1800" dirty="0">
                          <a:latin typeface="Arial Narrow"/>
                          <a:ea typeface="Times New Roman"/>
                          <a:cs typeface="Times New Roman"/>
                        </a:rPr>
                        <a:t>On PDW-images the spinal cord has a uniformly low signal intensity (like CSF), which gives the MS lesions a good contrast against the surrounding CSF and normal cord tissue.</a:t>
                      </a:r>
                      <a:endParaRPr lang="en-US" sz="1800" dirty="0">
                        <a:latin typeface="Times New Roman"/>
                        <a:ea typeface="Times New Roman"/>
                        <a:cs typeface="Times New Roman"/>
                      </a:endParaRPr>
                    </a:p>
                  </a:txBody>
                  <a:tcPr marL="68580" marR="68580" marT="0" marB="0">
                    <a:lnL>
                      <a:noFill/>
                    </a:lnL>
                    <a:lnR>
                      <a:noFill/>
                    </a:lnR>
                    <a:lnT>
                      <a:noFill/>
                    </a:lnT>
                    <a:lnB>
                      <a:noFill/>
                    </a:lnB>
                    <a:solidFill>
                      <a:srgbClr val="C6D9F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105400"/>
            <a:ext cx="8534400" cy="1143000"/>
          </a:xfrm>
        </p:spPr>
        <p:txBody>
          <a:bodyPr>
            <a:normAutofit fontScale="90000"/>
          </a:bodyPr>
          <a:lstStyle/>
          <a:p>
            <a:pPr algn="l"/>
            <a:r>
              <a:rPr lang="en-US" sz="2200" dirty="0" smtClean="0"/>
              <a:t/>
            </a:r>
            <a:br>
              <a:rPr lang="en-US" sz="2200" dirty="0" smtClean="0"/>
            </a:br>
            <a:r>
              <a:rPr lang="en-US" sz="2200" dirty="0" smtClean="0"/>
              <a:t>Figure</a:t>
            </a:r>
            <a:r>
              <a:rPr lang="en-US" sz="2200" dirty="0"/>
              <a:t>: </a:t>
            </a:r>
            <a:r>
              <a:rPr lang="en-US" sz="2200" dirty="0" smtClean="0"/>
              <a:t>(Right ) </a:t>
            </a:r>
            <a:r>
              <a:rPr lang="en-US" sz="2200" dirty="0"/>
              <a:t>Sagittal T2 shows discrete lesions without cord swelling (between arrows), </a:t>
            </a:r>
            <a:r>
              <a:rPr lang="en-US" sz="2200" dirty="0" smtClean="0"/>
              <a:t>(left) </a:t>
            </a:r>
            <a:r>
              <a:rPr lang="en-US" sz="2200" dirty="0"/>
              <a:t>On an axial T2-weighted image a triangular shape and are located laterally (arrow head) is involved and shows a </a:t>
            </a:r>
            <a:r>
              <a:rPr lang="en-US" sz="2200" dirty="0" err="1"/>
              <a:t>hyperintense</a:t>
            </a:r>
            <a:r>
              <a:rPr lang="en-US" sz="2200" dirty="0"/>
              <a:t> signal suggesting MS.</a:t>
            </a:r>
            <a:r>
              <a:rPr lang="en-US" dirty="0"/>
              <a:t/>
            </a:r>
            <a:br>
              <a:rPr lang="en-US" dirty="0"/>
            </a:br>
            <a:endParaRPr lang="en-US" dirty="0"/>
          </a:p>
        </p:txBody>
      </p:sp>
      <p:pic>
        <p:nvPicPr>
          <p:cNvPr id="4" name="Content Placeholder 3" descr="C:\Users\HP\Desktop\diagnostic-imaging-of-spinal-infection-inflammation-145-638.jpg"/>
          <p:cNvPicPr>
            <a:picLocks noGrp="1"/>
          </p:cNvPicPr>
          <p:nvPr>
            <p:ph idx="1"/>
          </p:nvPr>
        </p:nvPicPr>
        <p:blipFill>
          <a:blip r:embed="rId2"/>
          <a:srcRect l="3663" t="11079" r="4745" b="25295"/>
          <a:stretch>
            <a:fillRect/>
          </a:stretch>
        </p:blipFill>
        <p:spPr bwMode="auto">
          <a:xfrm>
            <a:off x="609600" y="762000"/>
            <a:ext cx="6553200" cy="41148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76800"/>
            <a:ext cx="8229600" cy="1752600"/>
          </a:xfrm>
        </p:spPr>
        <p:txBody>
          <a:bodyPr>
            <a:noAutofit/>
          </a:bodyPr>
          <a:lstStyle/>
          <a:p>
            <a:pPr algn="just"/>
            <a:r>
              <a:rPr lang="en-US" sz="2000" dirty="0" smtClean="0"/>
              <a:t>Figure</a:t>
            </a:r>
            <a:r>
              <a:rPr lang="en-US" sz="2000" dirty="0"/>
              <a:t>: 40.8 T2-WI </a:t>
            </a:r>
            <a:r>
              <a:rPr lang="en-US" sz="2000" dirty="0" err="1"/>
              <a:t>sagittal</a:t>
            </a:r>
            <a:r>
              <a:rPr lang="en-US" sz="2000" dirty="0"/>
              <a:t> MRI of cervical spine demonstrate extending from mid-c2 to mid-c3 (between arrows) and mildly expanding the cord (a). The demyelinating lesion is </a:t>
            </a:r>
            <a:r>
              <a:rPr lang="en-US" sz="2000" dirty="0" err="1"/>
              <a:t>hyperintense</a:t>
            </a:r>
            <a:r>
              <a:rPr lang="en-US" sz="2000" dirty="0"/>
              <a:t> on the contrast enhanced </a:t>
            </a:r>
            <a:r>
              <a:rPr lang="en-US" sz="2000" dirty="0" err="1"/>
              <a:t>sagittal</a:t>
            </a:r>
            <a:r>
              <a:rPr lang="en-US" sz="2000" dirty="0"/>
              <a:t> T1-weighted image (b). On an axial T2-weighted image at the mid-C2 level round or triangular shape and are located </a:t>
            </a:r>
            <a:r>
              <a:rPr lang="en-US" sz="2000" b="1" dirty="0"/>
              <a:t>posteriorly or laterally </a:t>
            </a:r>
            <a:r>
              <a:rPr lang="en-US" sz="2000" dirty="0"/>
              <a:t>is involved and shows a </a:t>
            </a:r>
            <a:r>
              <a:rPr lang="en-US" sz="2000" dirty="0" err="1"/>
              <a:t>hyperintense</a:t>
            </a:r>
            <a:r>
              <a:rPr lang="en-US" sz="2000" dirty="0"/>
              <a:t> signal (c) suggesting MS</a:t>
            </a:r>
          </a:p>
        </p:txBody>
      </p:sp>
      <p:pic>
        <p:nvPicPr>
          <p:cNvPr id="4" name="Content Placeholder 3" descr="C:\Users\HP\Downloads\a509797ad92a80_12b-ms-rijnland.jpg"/>
          <p:cNvPicPr>
            <a:picLocks noGrp="1"/>
          </p:cNvPicPr>
          <p:nvPr>
            <p:ph idx="1"/>
          </p:nvPr>
        </p:nvPicPr>
        <p:blipFill>
          <a:blip r:embed="rId2"/>
          <a:srcRect/>
          <a:stretch>
            <a:fillRect/>
          </a:stretch>
        </p:blipFill>
        <p:spPr bwMode="auto">
          <a:xfrm>
            <a:off x="609600" y="533400"/>
            <a:ext cx="6477000" cy="38862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2514600"/>
            <a:ext cx="3733800" cy="2667000"/>
          </a:xfrm>
        </p:spPr>
        <p:txBody>
          <a:bodyPr>
            <a:normAutofit fontScale="90000"/>
          </a:bodyPr>
          <a:lstStyle/>
          <a:p>
            <a:r>
              <a:rPr lang="en-US" sz="2200" dirty="0" smtClean="0"/>
              <a:t>Figure</a:t>
            </a:r>
            <a:r>
              <a:rPr lang="en-US" sz="2200" dirty="0"/>
              <a:t>: </a:t>
            </a:r>
            <a:r>
              <a:rPr lang="en-US" sz="2200" dirty="0" smtClean="0"/>
              <a:t> </a:t>
            </a:r>
            <a:r>
              <a:rPr lang="en-US" sz="2200" dirty="0"/>
              <a:t>T2-WI </a:t>
            </a:r>
            <a:r>
              <a:rPr lang="en-US" sz="2200" dirty="0" err="1"/>
              <a:t>sagittal</a:t>
            </a:r>
            <a:r>
              <a:rPr lang="en-US" sz="2200" dirty="0"/>
              <a:t> MRI of cervical spine demonstrate extending from lower-C6 to mid-D3 (between arrows) and mildly expanding the cord (a). (b). On an axial T2-weighted image at the D1 level most of the cord is involved and shows a </a:t>
            </a:r>
            <a:r>
              <a:rPr lang="en-US" sz="2200" dirty="0" err="1"/>
              <a:t>hyperintense</a:t>
            </a:r>
            <a:r>
              <a:rPr lang="en-US" sz="2200" dirty="0"/>
              <a:t> signal suggesting TM </a:t>
            </a:r>
            <a:r>
              <a:rPr lang="en-US" dirty="0"/>
              <a:t/>
            </a:r>
            <a:br>
              <a:rPr lang="en-US" dirty="0"/>
            </a:br>
            <a:endParaRPr lang="en-US" dirty="0"/>
          </a:p>
        </p:txBody>
      </p:sp>
      <p:pic>
        <p:nvPicPr>
          <p:cNvPr id="4" name="i4f7b3a11c6778" descr=".">
            <a:hlinkClick r:id="rId2"/>
          </p:cNvPr>
          <p:cNvPicPr>
            <a:picLocks noGrp="1"/>
          </p:cNvPicPr>
          <p:nvPr>
            <p:ph idx="1"/>
          </p:nvPr>
        </p:nvPicPr>
        <p:blipFill>
          <a:blip r:embed="rId3"/>
          <a:srcRect r="59083"/>
          <a:stretch>
            <a:fillRect/>
          </a:stretch>
        </p:blipFill>
        <p:spPr bwMode="auto">
          <a:xfrm>
            <a:off x="533400" y="1447800"/>
            <a:ext cx="1714831" cy="3895725"/>
          </a:xfrm>
          <a:prstGeom prst="rect">
            <a:avLst/>
          </a:prstGeom>
          <a:noFill/>
          <a:ln w="9525">
            <a:noFill/>
            <a:miter lim="800000"/>
            <a:headEnd/>
            <a:tailEnd/>
          </a:ln>
        </p:spPr>
      </p:pic>
      <p:pic>
        <p:nvPicPr>
          <p:cNvPr id="5" name="i4f7b3a11c6778" descr=".">
            <a:hlinkClick r:id="rId2"/>
          </p:cNvPr>
          <p:cNvPicPr/>
          <p:nvPr/>
        </p:nvPicPr>
        <p:blipFill>
          <a:blip r:embed="rId3"/>
          <a:srcRect l="49218" t="59194" r="2415"/>
          <a:stretch>
            <a:fillRect/>
          </a:stretch>
        </p:blipFill>
        <p:spPr bwMode="auto">
          <a:xfrm>
            <a:off x="2362200" y="1524000"/>
            <a:ext cx="2590800" cy="20574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800600"/>
            <a:ext cx="6629400" cy="1447800"/>
          </a:xfrm>
        </p:spPr>
        <p:txBody>
          <a:bodyPr>
            <a:noAutofit/>
          </a:bodyPr>
          <a:lstStyle/>
          <a:p>
            <a:pPr algn="just"/>
            <a:r>
              <a:rPr lang="en-US" sz="1800" dirty="0" smtClean="0"/>
              <a:t/>
            </a:r>
            <a:br>
              <a:rPr lang="en-US" sz="1800" dirty="0" smtClean="0"/>
            </a:br>
            <a:r>
              <a:rPr lang="en-US" sz="1800" dirty="0" smtClean="0"/>
              <a:t>Figure</a:t>
            </a:r>
            <a:r>
              <a:rPr lang="en-US" sz="1800" dirty="0"/>
              <a:t>: 40.13 T2 shows </a:t>
            </a:r>
            <a:r>
              <a:rPr lang="en-US" sz="1800" dirty="0" err="1"/>
              <a:t>hyperintensity</a:t>
            </a:r>
            <a:r>
              <a:rPr lang="en-US" sz="1800" dirty="0"/>
              <a:t> (arrows) in the dorsal aspect of the cord spinal extending from the level of C2 to the level of C5. Axial T2 obtained through the cervical spinal cord at three separate levels from C3 to C4 show bilateral symmetric signal intensity abnormality within the dorsal columns </a:t>
            </a:r>
            <a:r>
              <a:rPr lang="en-US" sz="1800" b="1" dirty="0"/>
              <a:t>(arrows-Inverted V sign)</a:t>
            </a:r>
            <a:r>
              <a:rPr lang="en-US" sz="1800" dirty="0"/>
              <a:t/>
            </a:r>
            <a:br>
              <a:rPr lang="en-US" sz="1800" dirty="0"/>
            </a:br>
            <a:r>
              <a:rPr lang="en-US" sz="1800" dirty="0"/>
              <a:t>So my radiological diagnosis is </a:t>
            </a:r>
            <a:r>
              <a:rPr lang="en-US" sz="1800" b="1" dirty="0"/>
              <a:t>Subacute Combined Degeneration</a:t>
            </a:r>
            <a:br>
              <a:rPr lang="en-US" sz="1800" b="1" dirty="0"/>
            </a:br>
            <a:endParaRPr lang="en-US" sz="1800" b="1" dirty="0"/>
          </a:p>
        </p:txBody>
      </p:sp>
      <p:pic>
        <p:nvPicPr>
          <p:cNvPr id="4" name="Content Placeholder 3" descr="C:\Users\HP\Desktop\diagnostic-imaging-of-spinal-infection-inflammation-166-638.jpg"/>
          <p:cNvPicPr>
            <a:picLocks noGrp="1"/>
          </p:cNvPicPr>
          <p:nvPr>
            <p:ph idx="1"/>
          </p:nvPr>
        </p:nvPicPr>
        <p:blipFill>
          <a:blip r:embed="rId2"/>
          <a:srcRect b="17674"/>
          <a:stretch>
            <a:fillRect/>
          </a:stretch>
        </p:blipFill>
        <p:spPr bwMode="auto">
          <a:xfrm>
            <a:off x="1295400" y="762000"/>
            <a:ext cx="6076950" cy="375610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Spinal cord tumour </a:t>
            </a:r>
            <a:endParaRPr lang="en-US" dirty="0"/>
          </a:p>
        </p:txBody>
      </p:sp>
      <p:sp>
        <p:nvSpPr>
          <p:cNvPr id="3" name="Content Placeholder 2"/>
          <p:cNvSpPr>
            <a:spLocks noGrp="1"/>
          </p:cNvSpPr>
          <p:nvPr>
            <p:ph idx="1"/>
          </p:nvPr>
        </p:nvSpPr>
        <p:spPr/>
        <p:txBody>
          <a:bodyPr>
            <a:normAutofit/>
          </a:bodyPr>
          <a:lstStyle/>
          <a:p>
            <a:pPr lvl="0"/>
            <a:r>
              <a:rPr lang="en-US" b="1" dirty="0" err="1"/>
              <a:t>Extradural</a:t>
            </a:r>
            <a:r>
              <a:rPr lang="en-US" b="1" dirty="0"/>
              <a:t> (Epidural) Tumors:</a:t>
            </a:r>
          </a:p>
          <a:p>
            <a:pPr lvl="1"/>
            <a:r>
              <a:rPr lang="en-US" dirty="0"/>
              <a:t>Epidural tumors are usually from metastatic involvement of vertebral bodies.</a:t>
            </a:r>
          </a:p>
          <a:p>
            <a:pPr lvl="1"/>
            <a:r>
              <a:rPr lang="en-US" dirty="0"/>
              <a:t>Lung cancer, breast carcinoma, thyroid carcinoma, renal cell carcinoma are common sites of primary that metastasize to vertebral bodies.</a:t>
            </a:r>
          </a:p>
          <a:p>
            <a:pPr lvl="1"/>
            <a:r>
              <a:rPr lang="en-US" dirty="0"/>
              <a:t>Primary vertebral body tumors (less common): </a:t>
            </a:r>
            <a:r>
              <a:rPr lang="en-US" dirty="0" err="1"/>
              <a:t>Osteoma</a:t>
            </a:r>
            <a:r>
              <a:rPr lang="en-US" dirty="0"/>
              <a:t>, </a:t>
            </a:r>
            <a:r>
              <a:rPr lang="en-US" dirty="0" err="1"/>
              <a:t>Osteogenic</a:t>
            </a:r>
            <a:r>
              <a:rPr lang="en-US" dirty="0"/>
              <a:t> sarcoma, </a:t>
            </a:r>
            <a:r>
              <a:rPr lang="en-US" dirty="0" err="1"/>
              <a:t>Chondroma</a:t>
            </a:r>
            <a:r>
              <a:rPr lang="en-US" dirty="0"/>
              <a:t>, </a:t>
            </a:r>
            <a:r>
              <a:rPr lang="en-US" dirty="0" err="1"/>
              <a:t>Chondrosarcoma</a:t>
            </a:r>
            <a:r>
              <a:rPr lang="en-US" dirty="0"/>
              <a:t> and </a:t>
            </a:r>
            <a:r>
              <a:rPr lang="en-US" dirty="0" err="1"/>
              <a:t>Chordoma</a:t>
            </a:r>
            <a:r>
              <a:rPr lang="en-US" dirty="0"/>
              <a:t>.</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lum contrast="20000"/>
          </a:blip>
          <a:srcRect l="30437" t="27716" r="31558" b="39474"/>
          <a:stretch>
            <a:fillRect/>
          </a:stretch>
        </p:blipFill>
        <p:spPr bwMode="auto">
          <a:xfrm>
            <a:off x="533400" y="228600"/>
            <a:ext cx="8077200" cy="4343399"/>
          </a:xfrm>
          <a:prstGeom prst="rect">
            <a:avLst/>
          </a:prstGeom>
          <a:noFill/>
          <a:ln w="9525">
            <a:noFill/>
            <a:miter lim="800000"/>
            <a:headEnd/>
            <a:tailEnd/>
          </a:ln>
        </p:spPr>
      </p:pic>
      <p:sp>
        <p:nvSpPr>
          <p:cNvPr id="30721" name="Rectangle 1"/>
          <p:cNvSpPr>
            <a:spLocks noChangeArrowheads="1"/>
          </p:cNvSpPr>
          <p:nvPr/>
        </p:nvSpPr>
        <p:spPr bwMode="auto">
          <a:xfrm>
            <a:off x="685800" y="4795897"/>
            <a:ext cx="78486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Calibri" pitchFamily="34" charset="0"/>
              </a:rPr>
              <a:t>Figure: 41.7</a:t>
            </a: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MRI of </a:t>
            </a:r>
            <a:r>
              <a:rPr kumimoji="0" lang="en-US" altLang="ja-JP" sz="1600" b="0" i="0" u="none" strike="noStrike" cap="none" normalizeH="0" baseline="0" dirty="0" err="1" smtClean="0">
                <a:ln>
                  <a:noFill/>
                </a:ln>
                <a:solidFill>
                  <a:srgbClr val="000000"/>
                </a:solidFill>
                <a:effectLst/>
                <a:latin typeface="Arial Narrow" pitchFamily="34" charset="0"/>
                <a:ea typeface="Times New Roman" pitchFamily="18" charset="0"/>
                <a:cs typeface="Arial" pitchFamily="34" charset="0"/>
              </a:rPr>
              <a:t>lumbosacral</a:t>
            </a: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 spine shows</a:t>
            </a:r>
            <a:r>
              <a:rPr kumimoji="0" lang="en-US" altLang="ja-JP" sz="1600" b="1"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 </a:t>
            </a:r>
            <a:endParaRPr kumimoji="0" lang="en-US" altLang="ja-JP"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Non - contrast </a:t>
            </a:r>
            <a:r>
              <a:rPr kumimoji="0" lang="en-US" altLang="ja-JP" sz="1600" b="0" i="0" u="none" strike="noStrike" cap="none" normalizeH="0" baseline="0" dirty="0" err="1" smtClean="0">
                <a:ln>
                  <a:noFill/>
                </a:ln>
                <a:solidFill>
                  <a:srgbClr val="000000"/>
                </a:solidFill>
                <a:effectLst/>
                <a:latin typeface="Arial Narrow" pitchFamily="34" charset="0"/>
                <a:ea typeface="Times New Roman" pitchFamily="18" charset="0"/>
                <a:cs typeface="Arial" pitchFamily="34" charset="0"/>
              </a:rPr>
              <a:t>sagittal</a:t>
            </a: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 T1W and </a:t>
            </a:r>
            <a:r>
              <a:rPr kumimoji="0" lang="en-US" altLang="ja-JP" sz="1600" b="0" i="0" u="none" strike="noStrike" cap="none" normalizeH="0" baseline="0" dirty="0" err="1" smtClean="0">
                <a:ln>
                  <a:noFill/>
                </a:ln>
                <a:solidFill>
                  <a:srgbClr val="000000"/>
                </a:solidFill>
                <a:effectLst/>
                <a:latin typeface="Arial Narrow" pitchFamily="34" charset="0"/>
                <a:ea typeface="Times New Roman" pitchFamily="18" charset="0"/>
                <a:cs typeface="Arial" pitchFamily="34" charset="0"/>
              </a:rPr>
              <a:t>sagittal</a:t>
            </a: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 &amp; axial T2 W  MRI </a:t>
            </a:r>
            <a:endParaRPr kumimoji="0" lang="en-US" altLang="ja-JP"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Shows </a:t>
            </a:r>
            <a:r>
              <a:rPr kumimoji="0" lang="en-US" altLang="ja-JP" sz="1600" b="1"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hypointensities</a:t>
            </a:r>
            <a:r>
              <a:rPr kumimoji="0" lang="en-US" altLang="ja-JP"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of multiple vertebral body (arrows</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and posterior element (blue arrow) lesion which linear oval </a:t>
            </a:r>
            <a:r>
              <a:rPr kumimoji="0" lang="en-US" altLang="ja-JP" sz="16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intradural</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n-US" altLang="ja-JP" sz="16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extramedullary</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mass is extending from C6–T3. </a:t>
            </a:r>
            <a:endParaRPr kumimoji="0" lang="en-US" altLang="ja-JP"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1600" b="0" i="0" u="none" strike="noStrike" cap="none" normalizeH="0" baseline="0" dirty="0" smtClean="0">
                <a:ln>
                  <a:noFill/>
                </a:ln>
                <a:solidFill>
                  <a:srgbClr val="000000"/>
                </a:solidFill>
                <a:effectLst/>
                <a:latin typeface="Arial Narrow" pitchFamily="34" charset="0"/>
                <a:ea typeface="Times New Roman" pitchFamily="18" charset="0"/>
                <a:cs typeface="Arial" pitchFamily="34" charset="0"/>
              </a:rPr>
              <a:t>Post contrast Sagittal T1 W MRI </a:t>
            </a:r>
            <a:endParaRPr kumimoji="0" lang="en-US" altLang="ja-JP"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Shows an </a:t>
            </a:r>
            <a:r>
              <a:rPr kumimoji="0" lang="en-US" altLang="ja-JP" sz="16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inhomogenous</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intense contrast enhancement (Red arrow) </a:t>
            </a:r>
            <a:r>
              <a:rPr kumimoji="0" lang="en-US" altLang="ja-JP" sz="16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hyperintense</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lesion. An enhancing solid-cystic ovarian neoplasm in the right  </a:t>
            </a:r>
            <a:r>
              <a:rPr kumimoji="0" lang="en-US" altLang="ja-JP" sz="1600" b="0" i="0" u="none" strike="noStrike" cap="none" normalizeH="0" baseline="0" dirty="0" err="1" smtClean="0">
                <a:ln>
                  <a:noFill/>
                </a:ln>
                <a:solidFill>
                  <a:schemeClr val="tx1"/>
                </a:solidFill>
                <a:effectLst/>
                <a:latin typeface="Arial Narrow" pitchFamily="34" charset="0"/>
                <a:ea typeface="Times New Roman" pitchFamily="18" charset="0"/>
                <a:cs typeface="Arial" pitchFamily="34" charset="0"/>
              </a:rPr>
              <a:t>adenexa</a:t>
            </a: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 yellow arrow) </a:t>
            </a:r>
            <a:endPar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ja-JP" sz="16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So my radiological diagnosis is vertebral metastasis from ovarian malignancy</a:t>
            </a:r>
            <a:r>
              <a:rPr kumimoji="0" lang="en-US" altLang="ja-JP" sz="14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ja-JP" sz="4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dirty="0"/>
              <a:t>Intradural </a:t>
            </a:r>
            <a:r>
              <a:rPr lang="en-US" b="1" dirty="0" err="1"/>
              <a:t>Extramedullary</a:t>
            </a:r>
            <a:r>
              <a:rPr lang="en-US" b="1" dirty="0"/>
              <a:t> Tumors:</a:t>
            </a:r>
          </a:p>
          <a:p>
            <a:pPr lvl="1"/>
            <a:r>
              <a:rPr lang="en-US" dirty="0" err="1"/>
              <a:t>Meningioma</a:t>
            </a:r>
            <a:r>
              <a:rPr lang="en-US" dirty="0"/>
              <a:t> and </a:t>
            </a:r>
            <a:r>
              <a:rPr lang="en-US" dirty="0" err="1"/>
              <a:t>schwannoma</a:t>
            </a:r>
            <a:r>
              <a:rPr lang="en-US" dirty="0"/>
              <a:t> are common </a:t>
            </a:r>
            <a:r>
              <a:rPr lang="en-US" dirty="0" err="1"/>
              <a:t>intradural</a:t>
            </a:r>
            <a:r>
              <a:rPr lang="en-US" dirty="0"/>
              <a:t> </a:t>
            </a:r>
            <a:r>
              <a:rPr lang="en-US" dirty="0" err="1"/>
              <a:t>extramedullary</a:t>
            </a:r>
            <a:r>
              <a:rPr lang="en-US" dirty="0"/>
              <a:t> tumors. </a:t>
            </a:r>
          </a:p>
          <a:p>
            <a:pPr lvl="1"/>
            <a:r>
              <a:rPr lang="en-US" dirty="0"/>
              <a:t>Nerve sheath tumors are pathologically classified as </a:t>
            </a:r>
            <a:r>
              <a:rPr lang="en-US" dirty="0" err="1"/>
              <a:t>neurofibroma</a:t>
            </a:r>
            <a:r>
              <a:rPr lang="en-US" dirty="0"/>
              <a:t> or </a:t>
            </a:r>
            <a:r>
              <a:rPr lang="en-US" dirty="0" err="1"/>
              <a:t>schwannoma</a:t>
            </a:r>
            <a:r>
              <a:rPr lang="en-US"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257800"/>
            <a:ext cx="7848600" cy="1143000"/>
          </a:xfrm>
        </p:spPr>
        <p:txBody>
          <a:bodyPr>
            <a:normAutofit fontScale="90000"/>
          </a:bodyPr>
          <a:lstStyle/>
          <a:p>
            <a:pPr algn="l"/>
            <a:r>
              <a:rPr lang="en-US" sz="2200" dirty="0"/>
              <a:t/>
            </a:r>
            <a:br>
              <a:rPr lang="en-US" sz="2200" dirty="0"/>
            </a:br>
            <a:r>
              <a:rPr lang="en-US" sz="2200" dirty="0"/>
              <a:t>An </a:t>
            </a:r>
            <a:r>
              <a:rPr lang="en-US" sz="2200" dirty="0" err="1"/>
              <a:t>intradural</a:t>
            </a:r>
            <a:r>
              <a:rPr lang="en-US" sz="2200" dirty="0"/>
              <a:t> </a:t>
            </a:r>
            <a:r>
              <a:rPr lang="en-US" sz="2200" dirty="0" err="1"/>
              <a:t>extramedullary</a:t>
            </a:r>
            <a:r>
              <a:rPr lang="en-US" sz="2200" dirty="0"/>
              <a:t> enhancing </a:t>
            </a:r>
            <a:r>
              <a:rPr lang="en-US" sz="2200" dirty="0" smtClean="0"/>
              <a:t>tumor.  Ventrally </a:t>
            </a:r>
            <a:r>
              <a:rPr lang="en-US" sz="2200" dirty="0"/>
              <a:t>located tumor has produced cord compression with displacement of the right </a:t>
            </a:r>
            <a:r>
              <a:rPr lang="en-US" sz="2200" dirty="0" err="1"/>
              <a:t>postero</a:t>
            </a:r>
            <a:r>
              <a:rPr lang="en-US" sz="2200" dirty="0"/>
              <a:t>-lateral location of the thoracic </a:t>
            </a:r>
            <a:r>
              <a:rPr lang="en-US" sz="2200" dirty="0" smtClean="0"/>
              <a:t>cord. So </a:t>
            </a:r>
            <a:r>
              <a:rPr lang="en-US" sz="2200" dirty="0"/>
              <a:t>my radiological diagnosis is </a:t>
            </a:r>
            <a:r>
              <a:rPr lang="en-US" sz="2200" dirty="0" err="1"/>
              <a:t>meningioma</a:t>
            </a:r>
            <a:r>
              <a:rPr lang="en-US" sz="2200" dirty="0"/>
              <a:t>.</a:t>
            </a:r>
            <a:endParaRPr lang="en-US" dirty="0"/>
          </a:p>
        </p:txBody>
      </p:sp>
      <p:pic>
        <p:nvPicPr>
          <p:cNvPr id="4" name="Content Placeholder 3"/>
          <p:cNvPicPr>
            <a:picLocks noGrp="1"/>
          </p:cNvPicPr>
          <p:nvPr>
            <p:ph idx="1"/>
          </p:nvPr>
        </p:nvPicPr>
        <p:blipFill>
          <a:blip r:embed="rId2"/>
          <a:srcRect l="29899" t="30599" r="27416" b="43694"/>
          <a:stretch>
            <a:fillRect/>
          </a:stretch>
        </p:blipFill>
        <p:spPr bwMode="auto">
          <a:xfrm>
            <a:off x="1066800" y="1219200"/>
            <a:ext cx="7543799" cy="39624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00600"/>
            <a:ext cx="8229600" cy="1143000"/>
          </a:xfrm>
        </p:spPr>
        <p:txBody>
          <a:bodyPr>
            <a:normAutofit fontScale="90000"/>
          </a:bodyPr>
          <a:lstStyle/>
          <a:p>
            <a:pPr lvl="0"/>
            <a:r>
              <a:rPr lang="en-US" sz="2200" dirty="0" smtClean="0"/>
              <a:t/>
            </a:r>
            <a:br>
              <a:rPr lang="en-US" sz="2200" dirty="0" smtClean="0"/>
            </a:br>
            <a:r>
              <a:rPr lang="en-US" sz="2200" dirty="0" smtClean="0"/>
              <a:t>Intraspinal </a:t>
            </a:r>
            <a:r>
              <a:rPr lang="en-US" sz="2200" dirty="0"/>
              <a:t>component producing cord compression and paraspinal tumor extension through an enlarged neural foramen following the exiting nerve root. This is characteristic of nerve sheath tumor.</a:t>
            </a:r>
            <a:r>
              <a:rPr lang="en-US" dirty="0"/>
              <a:t/>
            </a:r>
            <a:br>
              <a:rPr lang="en-US" dirty="0"/>
            </a:br>
            <a:r>
              <a:rPr lang="en-US" sz="2200" dirty="0"/>
              <a:t>An enhancing </a:t>
            </a:r>
            <a:r>
              <a:rPr lang="en-US" sz="2200" dirty="0" err="1"/>
              <a:t>intradural</a:t>
            </a:r>
            <a:r>
              <a:rPr lang="en-US" sz="2200" dirty="0"/>
              <a:t> </a:t>
            </a:r>
            <a:r>
              <a:rPr lang="en-US" sz="2200" dirty="0" err="1"/>
              <a:t>extramedullary</a:t>
            </a:r>
            <a:r>
              <a:rPr lang="en-US" sz="2200" dirty="0"/>
              <a:t> nerve sheath tumor.</a:t>
            </a:r>
            <a:br>
              <a:rPr lang="en-US" sz="2200" dirty="0"/>
            </a:br>
            <a:r>
              <a:rPr lang="en-US" sz="2200" dirty="0"/>
              <a:t>So my radiological diagnosis is </a:t>
            </a:r>
            <a:r>
              <a:rPr lang="en-US" sz="2200" b="1" dirty="0" err="1"/>
              <a:t>schwannoma</a:t>
            </a:r>
            <a:r>
              <a:rPr lang="en-US" sz="2200" b="1" dirty="0"/>
              <a:t>.</a:t>
            </a:r>
            <a:endParaRPr lang="en-US" sz="2200" dirty="0"/>
          </a:p>
        </p:txBody>
      </p:sp>
      <p:pic>
        <p:nvPicPr>
          <p:cNvPr id="4" name="Content Placeholder 3" descr="C:\Users\HP\Desktop\spinal-tumors-lecture-20-728.jpg"/>
          <p:cNvPicPr>
            <a:picLocks noGrp="1"/>
          </p:cNvPicPr>
          <p:nvPr>
            <p:ph idx="1"/>
          </p:nvPr>
        </p:nvPicPr>
        <p:blipFill>
          <a:blip r:embed="rId2"/>
          <a:srcRect l="7538" t="50574" r="7055" b="2712"/>
          <a:stretch>
            <a:fillRect/>
          </a:stretch>
        </p:blipFill>
        <p:spPr bwMode="auto">
          <a:xfrm>
            <a:off x="1066800" y="609600"/>
            <a:ext cx="6858000" cy="3810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MRI of Dorsal  spine </a:t>
            </a:r>
            <a:endParaRPr lang="en-US" dirty="0"/>
          </a:p>
        </p:txBody>
      </p:sp>
      <p:pic>
        <p:nvPicPr>
          <p:cNvPr id="4" name="Content Placeholder 3" descr="C:\Users\HP\Desktop\201611_MR_Tsp_SAG_T2_LBL.jpg"/>
          <p:cNvPicPr>
            <a:picLocks noGrp="1"/>
          </p:cNvPicPr>
          <p:nvPr>
            <p:ph idx="1"/>
          </p:nvPr>
        </p:nvPicPr>
        <p:blipFill>
          <a:blip r:embed="rId2" cstate="print"/>
          <a:srcRect/>
          <a:stretch>
            <a:fillRect/>
          </a:stretch>
        </p:blipFill>
        <p:spPr bwMode="auto">
          <a:xfrm>
            <a:off x="2133600" y="1371600"/>
            <a:ext cx="5257800" cy="47244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schwanoma</a:t>
            </a:r>
            <a:r>
              <a:rPr lang="en-US" dirty="0"/>
              <a:t> </a:t>
            </a:r>
          </a:p>
        </p:txBody>
      </p:sp>
      <p:pic>
        <p:nvPicPr>
          <p:cNvPr id="4" name="Content Placeholder 3" descr="http://www.oapublishinglondon.com/images/html_figures/Case_report2_01.jpg"/>
          <p:cNvPicPr>
            <a:picLocks noGrp="1"/>
          </p:cNvPicPr>
          <p:nvPr>
            <p:ph idx="1"/>
          </p:nvPr>
        </p:nvPicPr>
        <p:blipFill>
          <a:blip r:embed="rId2"/>
          <a:srcRect/>
          <a:stretch>
            <a:fillRect/>
          </a:stretch>
        </p:blipFill>
        <p:spPr bwMode="auto">
          <a:xfrm>
            <a:off x="838200" y="1371600"/>
            <a:ext cx="7696200" cy="41148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181600"/>
            <a:ext cx="8229600" cy="1676400"/>
          </a:xfrm>
        </p:spPr>
        <p:txBody>
          <a:bodyPr>
            <a:noAutofit/>
          </a:bodyPr>
          <a:lstStyle/>
          <a:p>
            <a:pPr lvl="0" algn="just"/>
            <a:r>
              <a:rPr lang="en-US" sz="2000" b="1" dirty="0" smtClean="0"/>
              <a:t>Dumbbell </a:t>
            </a:r>
            <a:r>
              <a:rPr lang="en-US" sz="2000" b="1" dirty="0"/>
              <a:t>shape of tumor</a:t>
            </a:r>
            <a:r>
              <a:rPr lang="en-US" sz="2000" dirty="0"/>
              <a:t> with intraspinal component producing cord compression and paraspinal tumor extension through an enlarged neural foramen following the exiting nerve root. This is characteristic of nerve sheath </a:t>
            </a:r>
            <a:r>
              <a:rPr lang="en-US" sz="2000" dirty="0" smtClean="0"/>
              <a:t>tumor. An </a:t>
            </a:r>
            <a:r>
              <a:rPr lang="en-US" sz="2000" dirty="0"/>
              <a:t>enhancing </a:t>
            </a:r>
            <a:r>
              <a:rPr lang="en-US" sz="2000" dirty="0" err="1"/>
              <a:t>intradural</a:t>
            </a:r>
            <a:r>
              <a:rPr lang="en-US" sz="2000" dirty="0"/>
              <a:t> </a:t>
            </a:r>
            <a:r>
              <a:rPr lang="en-US" sz="2000" dirty="0" err="1"/>
              <a:t>extramedullary</a:t>
            </a:r>
            <a:r>
              <a:rPr lang="en-US" sz="2000" dirty="0"/>
              <a:t> nerve sheath tumor.</a:t>
            </a:r>
            <a:br>
              <a:rPr lang="en-US" sz="2000" dirty="0"/>
            </a:br>
            <a:r>
              <a:rPr lang="en-US" sz="2000" dirty="0"/>
              <a:t>So my radiological diagnosis is </a:t>
            </a:r>
            <a:r>
              <a:rPr lang="en-US" sz="2000" b="1" dirty="0" err="1"/>
              <a:t>schwannoma</a:t>
            </a:r>
            <a:r>
              <a:rPr lang="en-US" sz="2000" b="1" dirty="0"/>
              <a:t>.</a:t>
            </a:r>
            <a:endParaRPr lang="en-US" sz="2000" dirty="0"/>
          </a:p>
        </p:txBody>
      </p:sp>
      <p:pic>
        <p:nvPicPr>
          <p:cNvPr id="4" name="Content Placeholder 3" descr="C:\Users\HP\Desktop\Cervical+Spine+(C5) (1).jpg"/>
          <p:cNvPicPr>
            <a:picLocks noGrp="1"/>
          </p:cNvPicPr>
          <p:nvPr>
            <p:ph idx="1"/>
          </p:nvPr>
        </p:nvPicPr>
        <p:blipFill>
          <a:blip r:embed="rId2" cstate="print"/>
          <a:srcRect t="9006" b="40511"/>
          <a:stretch>
            <a:fillRect/>
          </a:stretch>
        </p:blipFill>
        <p:spPr bwMode="auto">
          <a:xfrm>
            <a:off x="914400" y="838200"/>
            <a:ext cx="7239000" cy="41148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lvl="0"/>
            <a:r>
              <a:rPr lang="en-US" b="1" dirty="0"/>
              <a:t>Intradural Intramedullary Spinal Cord </a:t>
            </a:r>
            <a:r>
              <a:rPr lang="en-US" b="1" dirty="0" smtClean="0"/>
              <a:t>Tumors</a:t>
            </a:r>
            <a:r>
              <a:rPr lang="en-US" dirty="0"/>
              <a:t> </a:t>
            </a:r>
          </a:p>
          <a:p>
            <a:pPr lvl="1"/>
            <a:r>
              <a:rPr lang="en-US" dirty="0"/>
              <a:t>Intradural Intramedullary tumors are </a:t>
            </a:r>
            <a:r>
              <a:rPr lang="en-US" dirty="0" err="1"/>
              <a:t>Ependymomas</a:t>
            </a:r>
            <a:r>
              <a:rPr lang="en-US" dirty="0"/>
              <a:t>, </a:t>
            </a:r>
            <a:r>
              <a:rPr lang="en-US" dirty="0" err="1"/>
              <a:t>Astrocytoma</a:t>
            </a:r>
            <a:r>
              <a:rPr lang="en-US" dirty="0"/>
              <a:t>, </a:t>
            </a:r>
            <a:r>
              <a:rPr lang="en-US" dirty="0" err="1"/>
              <a:t>Hemangioblastoma</a:t>
            </a:r>
            <a:r>
              <a:rPr lang="en-US" dirty="0"/>
              <a:t> and Metastasis.</a:t>
            </a:r>
          </a:p>
          <a:p>
            <a:pPr lvl="1"/>
            <a:r>
              <a:rPr lang="en-US" dirty="0"/>
              <a:t>Intraspinal cord tumors are classified as intramedullary when they originate from the spinal cord itself.</a:t>
            </a:r>
          </a:p>
          <a:p>
            <a:pPr lvl="1"/>
            <a:r>
              <a:rPr lang="en-US" dirty="0" err="1"/>
              <a:t>Ependymoma</a:t>
            </a:r>
            <a:r>
              <a:rPr lang="en-US" dirty="0"/>
              <a:t> and </a:t>
            </a:r>
            <a:r>
              <a:rPr lang="en-US" dirty="0" err="1"/>
              <a:t>astrocytoma</a:t>
            </a:r>
            <a:r>
              <a:rPr lang="en-US" dirty="0"/>
              <a:t> are common intramedullary tumors.</a:t>
            </a:r>
          </a:p>
          <a:p>
            <a:pPr lvl="1"/>
            <a:r>
              <a:rPr lang="en-US" dirty="0"/>
              <a:t>In intramedullary tumors, the cord expands both in </a:t>
            </a:r>
            <a:r>
              <a:rPr lang="en-US" dirty="0" err="1"/>
              <a:t>sagittal</a:t>
            </a:r>
            <a:r>
              <a:rPr lang="en-US" dirty="0"/>
              <a:t> and axial projections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0"/>
            <a:ext cx="8229600" cy="1143000"/>
          </a:xfrm>
        </p:spPr>
        <p:txBody>
          <a:bodyPr>
            <a:noAutofit/>
          </a:bodyPr>
          <a:lstStyle/>
          <a:p>
            <a:pPr lvl="0" algn="l"/>
            <a:r>
              <a:rPr lang="en-US" sz="2000" dirty="0"/>
              <a:t>This is intramedullary tumor because the cord has expanded in both </a:t>
            </a:r>
            <a:r>
              <a:rPr lang="en-US" sz="2000" dirty="0" err="1"/>
              <a:t>sagittal</a:t>
            </a:r>
            <a:r>
              <a:rPr lang="en-US" sz="2000" dirty="0"/>
              <a:t> and axial </a:t>
            </a:r>
            <a:r>
              <a:rPr lang="en-US" sz="2000" dirty="0" err="1" smtClean="0"/>
              <a:t>projections.It</a:t>
            </a:r>
            <a:r>
              <a:rPr lang="en-US" sz="2000" dirty="0" smtClean="0"/>
              <a:t> </a:t>
            </a:r>
            <a:r>
              <a:rPr lang="en-US" sz="2000" dirty="0"/>
              <a:t>is centrally </a:t>
            </a:r>
            <a:r>
              <a:rPr lang="en-US" sz="2000" dirty="0" err="1" smtClean="0"/>
              <a:t>located.Intensely</a:t>
            </a:r>
            <a:r>
              <a:rPr lang="en-US" sz="2000" dirty="0" smtClean="0"/>
              <a:t> </a:t>
            </a:r>
            <a:r>
              <a:rPr lang="en-US" sz="2000" dirty="0"/>
              <a:t>enhancing tumor.</a:t>
            </a:r>
            <a:br>
              <a:rPr lang="en-US" sz="2000" dirty="0"/>
            </a:br>
            <a:r>
              <a:rPr lang="en-US" sz="2000" dirty="0"/>
              <a:t>So my radiological diagnosis is </a:t>
            </a:r>
            <a:r>
              <a:rPr lang="en-US" sz="2000" b="1" dirty="0" err="1"/>
              <a:t>ependymoma</a:t>
            </a:r>
            <a:r>
              <a:rPr lang="en-US" sz="2000" b="1" dirty="0"/>
              <a:t>.</a:t>
            </a:r>
            <a:endParaRPr lang="en-US" sz="2000" dirty="0"/>
          </a:p>
        </p:txBody>
      </p:sp>
      <p:pic>
        <p:nvPicPr>
          <p:cNvPr id="4" name="Content Placeholder 3" descr="C:\Users\HP\Desktop\case17_labelled.jpg"/>
          <p:cNvPicPr>
            <a:picLocks noGrp="1"/>
          </p:cNvPicPr>
          <p:nvPr>
            <p:ph idx="1"/>
          </p:nvPr>
        </p:nvPicPr>
        <p:blipFill>
          <a:blip r:embed="rId2"/>
          <a:srcRect/>
          <a:stretch>
            <a:fillRect/>
          </a:stretch>
        </p:blipFill>
        <p:spPr bwMode="auto">
          <a:xfrm>
            <a:off x="990600" y="533400"/>
            <a:ext cx="7560652" cy="452596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953000"/>
            <a:ext cx="8229600" cy="1143000"/>
          </a:xfrm>
        </p:spPr>
        <p:txBody>
          <a:bodyPr>
            <a:noAutofit/>
          </a:bodyPr>
          <a:lstStyle/>
          <a:p>
            <a:r>
              <a:rPr lang="en-US" sz="2000" dirty="0" smtClean="0"/>
              <a:t>Figure: </a:t>
            </a:r>
            <a:r>
              <a:rPr lang="en-US" sz="2000" dirty="0"/>
              <a:t>MRI of cervical  spine showing</a:t>
            </a:r>
            <a:r>
              <a:rPr lang="en-US" sz="2000" b="1" dirty="0"/>
              <a:t> </a:t>
            </a:r>
            <a:r>
              <a:rPr lang="en-US" sz="2000" b="1" dirty="0" smtClean="0"/>
              <a:t> </a:t>
            </a:r>
            <a:r>
              <a:rPr lang="en-US" sz="2000" dirty="0" smtClean="0"/>
              <a:t>axial </a:t>
            </a:r>
            <a:r>
              <a:rPr lang="en-US" sz="2000" dirty="0"/>
              <a:t>&amp;  Sagittal  T2  and STIR images </a:t>
            </a:r>
            <a:br>
              <a:rPr lang="en-US" sz="2000" dirty="0"/>
            </a:br>
            <a:r>
              <a:rPr lang="en-US" sz="2000" dirty="0"/>
              <a:t>Shows homogenous </a:t>
            </a:r>
            <a:r>
              <a:rPr lang="en-US" sz="2000" dirty="0" err="1"/>
              <a:t>hyperintensity</a:t>
            </a:r>
            <a:r>
              <a:rPr lang="en-US" sz="2000" dirty="0"/>
              <a:t>(red arrow) mass lesion situated   eccentric and posteriorly  of  spinal cord </a:t>
            </a:r>
            <a:r>
              <a:rPr lang="en-US" sz="2000" dirty="0" smtClean="0"/>
              <a:t> .Post-contrast </a:t>
            </a:r>
            <a:r>
              <a:rPr lang="en-US" sz="2000" dirty="0"/>
              <a:t>axial T1wtd. MRI (C</a:t>
            </a:r>
            <a:r>
              <a:rPr lang="en-US" sz="2000" dirty="0" smtClean="0"/>
              <a:t>+). The </a:t>
            </a:r>
            <a:r>
              <a:rPr lang="en-US" sz="2000" dirty="0"/>
              <a:t>same lesion with </a:t>
            </a:r>
            <a:r>
              <a:rPr lang="en-US" sz="2000" b="1" dirty="0" smtClean="0"/>
              <a:t>enhancement. </a:t>
            </a:r>
            <a:r>
              <a:rPr lang="en-US" sz="2000" dirty="0" smtClean="0"/>
              <a:t>So </a:t>
            </a:r>
            <a:r>
              <a:rPr lang="en-US" sz="2000" dirty="0"/>
              <a:t>my radiological diagnosis is </a:t>
            </a:r>
            <a:r>
              <a:rPr lang="en-US" sz="2000" b="1" dirty="0" err="1"/>
              <a:t>Astrocytoma</a:t>
            </a:r>
            <a:endParaRPr lang="en-US" sz="2000" dirty="0"/>
          </a:p>
        </p:txBody>
      </p:sp>
      <p:pic>
        <p:nvPicPr>
          <p:cNvPr id="4" name="Content Placeholder 3"/>
          <p:cNvPicPr>
            <a:picLocks noGrp="1"/>
          </p:cNvPicPr>
          <p:nvPr>
            <p:ph idx="1"/>
          </p:nvPr>
        </p:nvPicPr>
        <p:blipFill>
          <a:blip r:embed="rId2"/>
          <a:srcRect l="32420" t="27367" r="28342" b="46133"/>
          <a:stretch>
            <a:fillRect/>
          </a:stretch>
        </p:blipFill>
        <p:spPr bwMode="auto">
          <a:xfrm>
            <a:off x="1143000" y="914400"/>
            <a:ext cx="7162800" cy="391804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362200"/>
            <a:ext cx="4114800" cy="2392362"/>
          </a:xfrm>
        </p:spPr>
        <p:txBody>
          <a:bodyPr>
            <a:noAutofit/>
          </a:bodyPr>
          <a:lstStyle/>
          <a:p>
            <a:r>
              <a:rPr lang="en-US" sz="2000" dirty="0" smtClean="0"/>
              <a:t>Figure: </a:t>
            </a:r>
            <a:r>
              <a:rPr lang="en-US" sz="2000" dirty="0" err="1"/>
              <a:t>Midsagittal</a:t>
            </a:r>
            <a:r>
              <a:rPr lang="en-US" sz="2000" dirty="0"/>
              <a:t> T2WI shows </a:t>
            </a:r>
            <a:r>
              <a:rPr lang="en-US" sz="2000" b="1" dirty="0"/>
              <a:t>multiple dilated blood vessels </a:t>
            </a:r>
            <a:r>
              <a:rPr lang="en-US" sz="2000" dirty="0"/>
              <a:t>in and outside of the distal spinal cord. Fast flow in these vessels results in their signal </a:t>
            </a:r>
            <a:r>
              <a:rPr lang="en-US" sz="2000" dirty="0" smtClean="0"/>
              <a:t>void. My </a:t>
            </a:r>
            <a:r>
              <a:rPr lang="en-US" sz="2000" dirty="0"/>
              <a:t>radiological diagnosis is </a:t>
            </a:r>
            <a:r>
              <a:rPr lang="en-US" sz="2000" b="1" dirty="0"/>
              <a:t>spinal cord arteriovenous malformations</a:t>
            </a:r>
          </a:p>
        </p:txBody>
      </p:sp>
      <p:pic>
        <p:nvPicPr>
          <p:cNvPr id="4" name="Content Placeholder 3"/>
          <p:cNvPicPr>
            <a:picLocks noGrp="1"/>
          </p:cNvPicPr>
          <p:nvPr>
            <p:ph idx="1"/>
          </p:nvPr>
        </p:nvPicPr>
        <p:blipFill>
          <a:blip r:embed="rId2"/>
          <a:srcRect l="26455" t="10864" r="39438" b="6173"/>
          <a:stretch>
            <a:fillRect/>
          </a:stretch>
        </p:blipFill>
        <p:spPr bwMode="auto">
          <a:xfrm>
            <a:off x="1066800" y="1447800"/>
            <a:ext cx="3309479" cy="452596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419600"/>
            <a:ext cx="7696200" cy="1143000"/>
          </a:xfrm>
        </p:spPr>
        <p:txBody>
          <a:bodyPr>
            <a:normAutofit fontScale="90000"/>
          </a:bodyPr>
          <a:lstStyle/>
          <a:p>
            <a:r>
              <a:rPr lang="en-US" sz="2200" dirty="0"/>
              <a:t>Figure: 42.12 </a:t>
            </a:r>
            <a:r>
              <a:rPr lang="en-US" sz="2200" dirty="0" err="1"/>
              <a:t>Midsagittal</a:t>
            </a:r>
            <a:r>
              <a:rPr lang="en-US" sz="2200" dirty="0"/>
              <a:t> T1W </a:t>
            </a:r>
            <a:r>
              <a:rPr lang="en-US" sz="2200" dirty="0" smtClean="0"/>
              <a:t>(Right) </a:t>
            </a:r>
            <a:r>
              <a:rPr lang="en-US" sz="2200" dirty="0"/>
              <a:t>&amp;T2WI </a:t>
            </a:r>
            <a:r>
              <a:rPr lang="en-US" sz="2200" dirty="0" smtClean="0"/>
              <a:t>(left ) </a:t>
            </a:r>
            <a:r>
              <a:rPr lang="en-US" sz="2200" dirty="0"/>
              <a:t>cervical MRI shows multiple dilated blood vessels in and outside of the Cervical spinal cord. Fast flow in these vessels results in their signal void (low intensities) </a:t>
            </a:r>
            <a:r>
              <a:rPr lang="en-US" sz="2200" dirty="0" smtClean="0"/>
              <a:t>. My </a:t>
            </a:r>
            <a:r>
              <a:rPr lang="en-US" sz="2200" dirty="0"/>
              <a:t>radiological diagnosis is Cervical spinal cord arteriovenous malformation</a:t>
            </a:r>
            <a:endParaRPr lang="en-US" dirty="0"/>
          </a:p>
        </p:txBody>
      </p:sp>
      <p:pic>
        <p:nvPicPr>
          <p:cNvPr id="4" name="Content Placeholder 3" descr="C:\Users\HP\Downloads\radiological-findings-of-congenital-anomalies-of-the-spine-and-spinal-cord-104-638.jpg"/>
          <p:cNvPicPr>
            <a:picLocks noGrp="1"/>
          </p:cNvPicPr>
          <p:nvPr>
            <p:ph idx="1"/>
          </p:nvPr>
        </p:nvPicPr>
        <p:blipFill>
          <a:blip r:embed="rId2"/>
          <a:srcRect b="16463"/>
          <a:stretch>
            <a:fillRect/>
          </a:stretch>
        </p:blipFill>
        <p:spPr bwMode="auto">
          <a:xfrm>
            <a:off x="1524000" y="228600"/>
            <a:ext cx="5172075" cy="381135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1600200"/>
            <a:ext cx="4343400" cy="4525963"/>
          </a:xfrm>
        </p:spPr>
        <p:txBody>
          <a:bodyPr>
            <a:normAutofit/>
          </a:bodyPr>
          <a:lstStyle/>
          <a:p>
            <a:pPr>
              <a:buNone/>
            </a:pPr>
            <a:r>
              <a:rPr lang="en-US" sz="4400" b="1" dirty="0" smtClean="0"/>
              <a:t>Thank you </a:t>
            </a:r>
            <a:endParaRPr lang="en-US" sz="4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MRI of </a:t>
            </a:r>
            <a:r>
              <a:rPr lang="en-US" dirty="0" err="1" smtClean="0"/>
              <a:t>lumbosacral</a:t>
            </a:r>
            <a:r>
              <a:rPr lang="en-US" dirty="0" smtClean="0"/>
              <a:t> spine </a:t>
            </a:r>
            <a:endParaRPr lang="en-US" dirty="0"/>
          </a:p>
        </p:txBody>
      </p:sp>
      <p:pic>
        <p:nvPicPr>
          <p:cNvPr id="4" name="Content Placeholder 3"/>
          <p:cNvPicPr>
            <a:picLocks noGrp="1"/>
          </p:cNvPicPr>
          <p:nvPr>
            <p:ph idx="1"/>
          </p:nvPr>
        </p:nvPicPr>
        <p:blipFill>
          <a:blip r:embed="rId2"/>
          <a:srcRect l="27282" t="18520" r="14030" b="15819"/>
          <a:stretch>
            <a:fillRect/>
          </a:stretch>
        </p:blipFill>
        <p:spPr bwMode="auto">
          <a:xfrm>
            <a:off x="974404" y="1600200"/>
            <a:ext cx="7195191" cy="45259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105400"/>
            <a:ext cx="7543800" cy="1143000"/>
          </a:xfrm>
        </p:spPr>
        <p:txBody>
          <a:bodyPr>
            <a:noAutofit/>
          </a:bodyPr>
          <a:lstStyle/>
          <a:p>
            <a:r>
              <a:rPr lang="en-US" sz="2000" dirty="0"/>
              <a:t>Figure</a:t>
            </a:r>
            <a:r>
              <a:rPr lang="en-US" sz="2000" dirty="0" smtClean="0"/>
              <a:t>: </a:t>
            </a:r>
            <a:r>
              <a:rPr lang="en-US" sz="2000" dirty="0"/>
              <a:t>MRI (side view) shows a disc herniation between the C5 and C6 vertebrae and C6 and C7 indenting upon the </a:t>
            </a:r>
            <a:r>
              <a:rPr lang="en-US" sz="2000" dirty="0" err="1"/>
              <a:t>thecal</a:t>
            </a:r>
            <a:r>
              <a:rPr lang="en-US" sz="2000" dirty="0"/>
              <a:t> sac and ventral aspect of the spinal cord. </a:t>
            </a:r>
            <a:br>
              <a:rPr lang="en-US" sz="2000" dirty="0"/>
            </a:br>
            <a:r>
              <a:rPr lang="en-US" sz="2000" dirty="0"/>
              <a:t> </a:t>
            </a:r>
          </a:p>
        </p:txBody>
      </p:sp>
      <p:pic>
        <p:nvPicPr>
          <p:cNvPr id="4" name="Content Placeholder 3" descr="C:\Users\HP\Desktop\MRI-cervical-disk-bulge-personal-injury.jpg"/>
          <p:cNvPicPr>
            <a:picLocks noGrp="1"/>
          </p:cNvPicPr>
          <p:nvPr>
            <p:ph idx="1"/>
          </p:nvPr>
        </p:nvPicPr>
        <p:blipFill>
          <a:blip r:embed="rId2"/>
          <a:srcRect/>
          <a:stretch>
            <a:fillRect/>
          </a:stretch>
        </p:blipFill>
        <p:spPr bwMode="auto">
          <a:xfrm>
            <a:off x="1676400" y="381000"/>
            <a:ext cx="4800600" cy="4495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0" y="990600"/>
            <a:ext cx="3200400" cy="4343400"/>
          </a:xfrm>
        </p:spPr>
        <p:txBody>
          <a:bodyPr>
            <a:noAutofit/>
          </a:bodyPr>
          <a:lstStyle/>
          <a:p>
            <a:pPr algn="just"/>
            <a:r>
              <a:rPr lang="en-US" sz="2000" dirty="0"/>
              <a:t>Figure</a:t>
            </a:r>
            <a:r>
              <a:rPr lang="en-US" sz="2000" dirty="0" smtClean="0"/>
              <a:t>: Sagittal </a:t>
            </a:r>
            <a:r>
              <a:rPr lang="en-US" sz="2000" dirty="0"/>
              <a:t>T2-weighted magnetic resonance imaging scan showed bulging C3–C4 disk herniation, with signs of spinal stenosis, severe spinal cord compression (arrow) and spinal cord edema.  </a:t>
            </a:r>
            <a:r>
              <a:rPr lang="en-US" sz="2000" dirty="0"/>
              <a:t>The C3–C4 disk was almost collapsed. </a:t>
            </a:r>
          </a:p>
        </p:txBody>
      </p:sp>
      <p:pic>
        <p:nvPicPr>
          <p:cNvPr id="4" name="Content Placeholder 3" descr="C:\Users\HP\Desktop\nejmicm1111194_f1.jpeg"/>
          <p:cNvPicPr>
            <a:picLocks noGrp="1"/>
          </p:cNvPicPr>
          <p:nvPr>
            <p:ph idx="1"/>
          </p:nvPr>
        </p:nvPicPr>
        <p:blipFill>
          <a:blip r:embed="rId2"/>
          <a:srcRect t="3003" r="46769"/>
          <a:stretch>
            <a:fillRect/>
          </a:stretch>
        </p:blipFill>
        <p:spPr bwMode="auto">
          <a:xfrm>
            <a:off x="1524000" y="1371600"/>
            <a:ext cx="3143970" cy="4648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4600" y="1066800"/>
            <a:ext cx="2438400" cy="4830762"/>
          </a:xfrm>
        </p:spPr>
        <p:txBody>
          <a:bodyPr>
            <a:noAutofit/>
          </a:bodyPr>
          <a:lstStyle/>
          <a:p>
            <a:pPr algn="just"/>
            <a:r>
              <a:rPr lang="en-US" sz="2000" dirty="0"/>
              <a:t>Figure. 35.15 Focal disc displacement: protrusion. T2-WI </a:t>
            </a:r>
            <a:r>
              <a:rPr lang="en-US" sz="2000" dirty="0" err="1"/>
              <a:t>sagittal</a:t>
            </a:r>
            <a:r>
              <a:rPr lang="en-US" sz="2000" dirty="0"/>
              <a:t> and axial  MRI of lumbar spine scans demonstrate focal left L2-L3 </a:t>
            </a:r>
            <a:r>
              <a:rPr lang="en-US" sz="2000" dirty="0" err="1"/>
              <a:t>paracentral</a:t>
            </a:r>
            <a:r>
              <a:rPr lang="en-US" sz="2000" dirty="0"/>
              <a:t> posterior protrusion. There is no disruption of the </a:t>
            </a:r>
            <a:r>
              <a:rPr lang="en-US" sz="2000" dirty="0" err="1"/>
              <a:t>fibres</a:t>
            </a:r>
            <a:r>
              <a:rPr lang="en-US" sz="2000" dirty="0"/>
              <a:t> of the overlying annulus fibrosus or the posterior longitudinal ligament.</a:t>
            </a:r>
          </a:p>
        </p:txBody>
      </p:sp>
      <p:pic>
        <p:nvPicPr>
          <p:cNvPr id="4" name="Content Placeholder 3" descr="C:\Users\HP\Desktop\13244_2017_584_Fig12_HTML.gif"/>
          <p:cNvPicPr>
            <a:picLocks noGrp="1"/>
          </p:cNvPicPr>
          <p:nvPr>
            <p:ph idx="1"/>
          </p:nvPr>
        </p:nvPicPr>
        <p:blipFill>
          <a:blip r:embed="rId2"/>
          <a:srcRect/>
          <a:stretch>
            <a:fillRect/>
          </a:stretch>
        </p:blipFill>
        <p:spPr bwMode="auto">
          <a:xfrm>
            <a:off x="762000" y="1828800"/>
            <a:ext cx="5257800" cy="3505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257800"/>
            <a:ext cx="7620000" cy="1143000"/>
          </a:xfrm>
        </p:spPr>
        <p:txBody>
          <a:bodyPr>
            <a:noAutofit/>
          </a:bodyPr>
          <a:lstStyle/>
          <a:p>
            <a:pPr algn="just"/>
            <a:r>
              <a:rPr lang="en-US" sz="2000" dirty="0" smtClean="0"/>
              <a:t>Figure:T2-WI </a:t>
            </a:r>
            <a:r>
              <a:rPr lang="en-US" sz="2000" dirty="0" err="1"/>
              <a:t>sagittal</a:t>
            </a:r>
            <a:r>
              <a:rPr lang="en-US" sz="2000" dirty="0"/>
              <a:t> and axial MRI of lumbar spine at L4/5 level showing the right </a:t>
            </a:r>
            <a:r>
              <a:rPr lang="en-US" sz="2000" dirty="0" err="1"/>
              <a:t>paracentral</a:t>
            </a:r>
            <a:r>
              <a:rPr lang="en-US" sz="2000" dirty="0"/>
              <a:t> disc protrusion at L4/5 level compressing the L5 root. </a:t>
            </a:r>
          </a:p>
        </p:txBody>
      </p:sp>
      <p:pic>
        <p:nvPicPr>
          <p:cNvPr id="4" name="Content Placeholder 3" descr="C:\Users\HP\Desktop\Magnetic-resonance-imaging-MRI-T2-weighted-sagittal-and-axial-view-at-L4-5-level.png"/>
          <p:cNvPicPr>
            <a:picLocks noGrp="1"/>
          </p:cNvPicPr>
          <p:nvPr>
            <p:ph idx="1"/>
          </p:nvPr>
        </p:nvPicPr>
        <p:blipFill>
          <a:blip r:embed="rId2"/>
          <a:srcRect/>
          <a:stretch>
            <a:fillRect/>
          </a:stretch>
        </p:blipFill>
        <p:spPr bwMode="auto">
          <a:xfrm>
            <a:off x="457200" y="457200"/>
            <a:ext cx="6956724" cy="45259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752600"/>
            <a:ext cx="2971800" cy="4343400"/>
          </a:xfrm>
        </p:spPr>
        <p:txBody>
          <a:bodyPr>
            <a:noAutofit/>
          </a:bodyPr>
          <a:lstStyle/>
          <a:p>
            <a:pPr algn="just"/>
            <a:r>
              <a:rPr lang="en-US" sz="2000" dirty="0" smtClean="0"/>
              <a:t/>
            </a:r>
            <a:br>
              <a:rPr lang="en-US" sz="2000" dirty="0" smtClean="0"/>
            </a:br>
            <a:r>
              <a:rPr lang="en-US" sz="2000" dirty="0" smtClean="0"/>
              <a:t>Figure: </a:t>
            </a:r>
            <a:r>
              <a:rPr lang="en-US" sz="2000" dirty="0"/>
              <a:t>T2-WI </a:t>
            </a:r>
            <a:r>
              <a:rPr lang="en-US" sz="2000" dirty="0" err="1"/>
              <a:t>sagittal</a:t>
            </a:r>
            <a:r>
              <a:rPr lang="en-US" sz="2000" dirty="0"/>
              <a:t> MRI of lumbar spine showing normal lumber </a:t>
            </a:r>
            <a:r>
              <a:rPr lang="en-US" sz="2000" dirty="0" err="1"/>
              <a:t>lordosis</a:t>
            </a:r>
            <a:r>
              <a:rPr lang="en-US" sz="2000" dirty="0"/>
              <a:t> with spacious spinal </a:t>
            </a:r>
            <a:r>
              <a:rPr lang="en-US" sz="2000" dirty="0" smtClean="0"/>
              <a:t>canal.T2-WI </a:t>
            </a:r>
            <a:r>
              <a:rPr lang="en-US" sz="2000" dirty="0"/>
              <a:t>axial and </a:t>
            </a:r>
            <a:r>
              <a:rPr lang="en-US" sz="2000" dirty="0" err="1"/>
              <a:t>sagittal</a:t>
            </a:r>
            <a:r>
              <a:rPr lang="en-US" sz="2000" dirty="0"/>
              <a:t> MRI of lumbar spine showing degenerative changes, including disc bulging, loss of disc height, facet and ligament hypertrophy and grade 1 spondylolisthesis at L3-4 producing spinal stenosis.</a:t>
            </a:r>
          </a:p>
        </p:txBody>
      </p:sp>
      <p:pic>
        <p:nvPicPr>
          <p:cNvPr id="4" name="Content Placeholder 3" descr="C:\Users\HP\Desktop\MRi-of-lumbar-spinal-stenosis.png"/>
          <p:cNvPicPr>
            <a:picLocks noGrp="1"/>
          </p:cNvPicPr>
          <p:nvPr>
            <p:ph idx="1"/>
          </p:nvPr>
        </p:nvPicPr>
        <p:blipFill>
          <a:blip r:embed="rId2"/>
          <a:srcRect l="2165" t="3608" r="1647" b="25043"/>
          <a:stretch>
            <a:fillRect/>
          </a:stretch>
        </p:blipFill>
        <p:spPr bwMode="auto">
          <a:xfrm>
            <a:off x="685800" y="1676400"/>
            <a:ext cx="4786163" cy="40386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1144</Words>
  <Application>Microsoft Office PowerPoint</Application>
  <PresentationFormat>On-screen Show (4:3)</PresentationFormat>
  <Paragraphs>79</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MRI  of spinal cord </vt:lpstr>
      <vt:lpstr>MRI of cervical spine </vt:lpstr>
      <vt:lpstr>MRI of Dorsal  spine </vt:lpstr>
      <vt:lpstr>MRI of lumbosacral spine </vt:lpstr>
      <vt:lpstr>Figure: MRI (side view) shows a disc herniation between the C5 and C6 vertebrae and C6 and C7 indenting upon the thecal sac and ventral aspect of the spinal cord.   </vt:lpstr>
      <vt:lpstr>Figure: Sagittal T2-weighted magnetic resonance imaging scan showed bulging C3–C4 disk herniation, with signs of spinal stenosis, severe spinal cord compression (arrow) and spinal cord edema.  The C3–C4 disk was almost collapsed. </vt:lpstr>
      <vt:lpstr>Figure. 35.15 Focal disc displacement: protrusion. T2-WI sagittal and axial  MRI of lumbar spine scans demonstrate focal left L2-L3 paracentral posterior protrusion. There is no disruption of the fibres of the overlying annulus fibrosus or the posterior longitudinal ligament.</vt:lpstr>
      <vt:lpstr>Figure:T2-WI sagittal and axial MRI of lumbar spine at L4/5 level showing the right paracentral disc protrusion at L4/5 level compressing the L5 root. </vt:lpstr>
      <vt:lpstr> Figure: T2-WI sagittal MRI of lumbar spine showing normal lumber lordosis with spacious spinal canal.T2-WI axial and sagittal MRI of lumbar spine showing degenerative changes, including disc bulging, loss of disc height, facet and ligament hypertrophy and grade 1 spondylolisthesis at L3-4 producing spinal stenosis.</vt:lpstr>
      <vt:lpstr>Figure: T2-WI sagittal MRI of lumbar spine showing thickening and folding of ligamentum flavum   hypertrophy in the spinal canal producing spinal stenosis.</vt:lpstr>
      <vt:lpstr>Slide 11</vt:lpstr>
      <vt:lpstr>Figure; T2-WI axial and sagittal MRI of cervical spine demonstrate disc herniation at the C5–6 level and high signal changes in the spinal cord and myelopathy.</vt:lpstr>
      <vt:lpstr>Figure 37.6: Magnetic resonance imaging of spinal cord (sagittal view) showing normal spinal cord in T1-weighted image (a) and hyperintensity within the cord adjoining C-5 to D-4 vertebrae in T2-weighted image (b), suggesting long segment acute transverse myelitis.</vt:lpstr>
      <vt:lpstr>Figure:T2-WI sagittal MRI of cervical spine demonstrate diffuse involvement of the spinal cord extending from C1 to C7 (between arrows) and mildly expanding the cord. The lesion is isointense on the T1WI and in T1+Gd (contrast) nonenhanced. Again there is also involvement is involvement of the brain suggesting ADEM.</vt:lpstr>
      <vt:lpstr>Figure: Sagittal T2-weighted MR images demonstrate significant multi-compartmental syringomyelia at the C2-  T1  the  spinal cord.</vt:lpstr>
      <vt:lpstr>Figure:  Sagittal T2-weighted MR images demonstrate a significant syrinx in the C4-6 cervical spinal cord.</vt:lpstr>
      <vt:lpstr>Figure: 39.1 (Right)  Sagittal T1+C  MR image shows smooth enhancement of intraosseous abscess (asterisk). (Left) Sagittal T1+C MR image in pyogenic abscess shows irregular enhancement of abscess (asterisk) presents in L4-5 disk space extending to L5 vertebral body. My radiological diagnosis is tuberculous spondylitis.</vt:lpstr>
      <vt:lpstr>Figure  (a) Sagittal T2-weighted MR image shows signal intensity abnormalities in the L4 vertebral body (arrow) and the L3-4 disk (arrowhead). (b) Sagittal T2-weighted MR image (3894/112) acquired 3 months after the initial study demonstrates extension of the disease to the suprajacent L3 vertebral body (arrow). The typical pattern of infectious spondylitis can now be seen.</vt:lpstr>
      <vt:lpstr>Figure: T1 shows heterogeneously hypointense signal (arrows) in T8-T9 vertebral bodies with epidural mass and subligamentous spread (arrowheads) from T7 to T10. My radiological diagnosis is Tuberculous spondylitis</vt:lpstr>
      <vt:lpstr>Slide 20</vt:lpstr>
      <vt:lpstr> Figure: (Right ) Sagittal T2 shows discrete lesions without cord swelling (between arrows), (left) On an axial T2-weighted image a triangular shape and are located laterally (arrow head) is involved and shows a hyperintense signal suggesting MS. </vt:lpstr>
      <vt:lpstr>Figure: 40.8 T2-WI sagittal MRI of cervical spine demonstrate extending from mid-c2 to mid-c3 (between arrows) and mildly expanding the cord (a). The demyelinating lesion is hyperintense on the contrast enhanced sagittal T1-weighted image (b). On an axial T2-weighted image at the mid-C2 level round or triangular shape and are located posteriorly or laterally is involved and shows a hyperintense signal (c) suggesting MS</vt:lpstr>
      <vt:lpstr>Figure:  T2-WI sagittal MRI of cervical spine demonstrate extending from lower-C6 to mid-D3 (between arrows) and mildly expanding the cord (a). (b). On an axial T2-weighted image at the D1 level most of the cord is involved and shows a hyperintense signal suggesting TM  </vt:lpstr>
      <vt:lpstr> Figure: 40.13 T2 shows hyperintensity (arrows) in the dorsal aspect of the cord spinal extending from the level of C2 to the level of C5. Axial T2 obtained through the cervical spinal cord at three separate levels from C3 to C4 show bilateral symmetric signal intensity abnormality within the dorsal columns (arrows-Inverted V sign) So my radiological diagnosis is Subacute Combined Degeneration </vt:lpstr>
      <vt:lpstr>Spinal cord tumour </vt:lpstr>
      <vt:lpstr>Slide 26</vt:lpstr>
      <vt:lpstr>Slide 27</vt:lpstr>
      <vt:lpstr> An intradural extramedullary enhancing tumor.  Ventrally located tumor has produced cord compression with displacement of the right postero-lateral location of the thoracic cord. So my radiological diagnosis is meningioma.</vt:lpstr>
      <vt:lpstr> Intraspinal component producing cord compression and paraspinal tumor extension through an enlarged neural foramen following the exiting nerve root. This is characteristic of nerve sheath tumor. An enhancing intradural extramedullary nerve sheath tumor. So my radiological diagnosis is schwannoma.</vt:lpstr>
      <vt:lpstr>schwanoma </vt:lpstr>
      <vt:lpstr>Dumbbell shape of tumor with intraspinal component producing cord compression and paraspinal tumor extension through an enlarged neural foramen following the exiting nerve root. This is characteristic of nerve sheath tumor. An enhancing intradural extramedullary nerve sheath tumor. So my radiological diagnosis is schwannoma.</vt:lpstr>
      <vt:lpstr>Slide 32</vt:lpstr>
      <vt:lpstr>This is intramedullary tumor because the cord has expanded in both sagittal and axial projections.It is centrally located.Intensely enhancing tumor. So my radiological diagnosis is ependymoma.</vt:lpstr>
      <vt:lpstr>Figure: MRI of cervical  spine showing  axial &amp;  Sagittal  T2  and STIR images  Shows homogenous hyperintensity(red arrow) mass lesion situated   eccentric and posteriorly  of  spinal cord  .Post-contrast axial T1wtd. MRI (C+). The same lesion with enhancement. So my radiological diagnosis is Astrocytoma</vt:lpstr>
      <vt:lpstr>Figure: Midsagittal T2WI shows multiple dilated blood vessels in and outside of the distal spinal cord. Fast flow in these vessels results in their signal void. My radiological diagnosis is spinal cord arteriovenous malformations</vt:lpstr>
      <vt:lpstr>Figure: 42.12 Midsagittal T1W (Right) &amp;T2WI (left ) cervical MRI shows multiple dilated blood vessels in and outside of the Cervical spinal cord. Fast flow in these vessels results in their signal void (low intensities) . My radiological diagnosis is Cervical spinal cord arteriovenous malformation</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9</cp:revision>
  <dcterms:created xsi:type="dcterms:W3CDTF">2019-06-24T21:10:38Z</dcterms:created>
  <dcterms:modified xsi:type="dcterms:W3CDTF">2019-06-24T22:13:50Z</dcterms:modified>
</cp:coreProperties>
</file>